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\Desktop\Infographic-%20Oil%20Gas%20Production\&#1575;&#1604;&#1573;&#1606;&#1578;&#1575;&#1580;%20&#1581;&#1587;&#1576;%20OGJ&#1548;%20&#1575;&#1604;&#1593;&#1583;&#1583;%20&#1601;&#1610;%20&#1605;&#1604;&#1601;%20&#1605;&#1603;&#1578;&#1576;&#1577;%20&#1571;&#1608;&#1576;&#1575;&#1603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\Desktop\Infographic-%20Oil%20Gas%20Production\&#1575;&#1604;&#1573;&#1606;&#1578;&#1575;&#1580;%20&#1581;&#1587;&#1576;%20OGJ&#1548;%20&#1575;&#1604;&#1593;&#1583;&#1583;%20&#1601;&#1610;%20&#1605;&#1604;&#1601;%20&#1605;&#1603;&#1578;&#1576;&#1577;%20&#1571;&#1608;&#1576;&#1575;&#1603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\Desktop\Infographic-%20Oil%20Gas%20Production\&#1575;&#1604;&#1573;&#1606;&#1578;&#1575;&#1580;%20&#1581;&#1587;&#1576;%20OGJ&#1548;%20&#1575;&#1604;&#1593;&#1583;&#1583;%20&#1601;&#1610;%20&#1605;&#1604;&#1601;%20&#1605;&#1603;&#1578;&#1576;&#1577;%20&#1571;&#1608;&#1576;&#1575;&#1603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\Desktop\Infographic-%20Oil%20Gas%20Production\&#1575;&#1604;&#1573;&#1606;&#1578;&#1575;&#1580;%20&#1581;&#1587;&#1576;%20OGJ&#1548;%20&#1575;&#1604;&#1593;&#1583;&#1583;%20&#1601;&#1610;%20&#1605;&#1604;&#1601;%20&#1605;&#1603;&#1578;&#1576;&#1577;%20&#1571;&#1608;&#1576;&#1575;&#1603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\Desktop\Infographic-%20Oil%20Gas%20Production\&#1575;&#1604;&#1573;&#1606;&#1578;&#1575;&#1580;%20&#1581;&#1587;&#1576;%20OGJ&#1548;%20&#1575;&#1604;&#1593;&#1583;&#1583;%20&#1601;&#1610;%20&#1605;&#1604;&#1601;%20&#1605;&#1603;&#1578;&#1576;&#1577;%20&#1571;&#1608;&#1576;&#1575;&#1603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\Desktop\Infographic-%20Oil%20Gas%20Production\&#1575;&#1604;&#1573;&#1606;&#1578;&#1575;&#1580;%20&#1581;&#1587;&#1576;%20OGJ&#1548;%20&#1575;&#1604;&#1593;&#1583;&#1583;%20&#1601;&#1610;%20&#1605;&#1604;&#1601;%20&#1605;&#1603;&#1578;&#1576;&#1577;%20&#1571;&#1608;&#1576;&#1575;&#16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\Desktop\Infographic-%20Oil%20Gas%20Production\&#1575;&#1604;&#1573;&#1606;&#1578;&#1575;&#1580;%20&#1581;&#1587;&#1576;%20OGJ&#1548;%20&#1575;&#1604;&#1593;&#1583;&#1583;%20&#1601;&#1610;%20&#1605;&#1604;&#1601;%20&#1605;&#1603;&#1578;&#1576;&#1577;%20&#1571;&#1608;&#1576;&#1575;&#160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\Desktop\Infographic-%20Oil%20Gas%20Production\&#1575;&#1604;&#1573;&#1606;&#1578;&#1575;&#1580;%20&#1581;&#1587;&#1576;%20OGJ&#1548;%20&#1575;&#1604;&#1593;&#1583;&#1583;%20&#1601;&#1610;%20&#1605;&#1604;&#1601;%20&#1605;&#1603;&#1578;&#1576;&#1577;%20&#1571;&#1608;&#1576;&#1575;&#16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\Desktop\Infographic-%20Oil%20Gas%20Production\&#1575;&#1604;&#1573;&#1606;&#1578;&#1575;&#1580;%20&#1581;&#1587;&#1576;%20OGJ&#1548;%20&#1575;&#1604;&#1593;&#1583;&#1583;%20&#1601;&#1610;%20&#1605;&#1604;&#1601;%20&#1605;&#1603;&#1578;&#1576;&#1577;%20&#1571;&#1608;&#1576;&#1575;&#160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\Desktop\Infographic-%20Oil%20Gas%20Production\&#1575;&#1604;&#1573;&#1606;&#1578;&#1575;&#1580;%20&#1581;&#1587;&#1576;%20OGJ&#1548;%20&#1575;&#1604;&#1593;&#1583;&#1583;%20&#1601;&#1610;%20&#1605;&#1604;&#1601;%20&#1605;&#1603;&#1578;&#1576;&#1577;%20&#1571;&#1608;&#1576;&#1575;&#160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200" b="1" i="0" u="none" strike="noStrike" kern="1200" cap="none" spc="0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r>
              <a:rPr lang="ar-KW" dirty="0">
                <a:solidFill>
                  <a:schemeClr val="bg1"/>
                </a:solidFill>
              </a:rPr>
              <a:t>الإنتاج العالمي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200" b="1" i="0" u="none" strike="noStrike" kern="1200" cap="none" spc="0" normalizeH="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Sheet1!$J$90</c:f>
              <c:strCache>
                <c:ptCount val="1"/>
                <c:pt idx="0">
                  <c:v>مليون ب/ي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29-4C41-88E1-24EBEA7B6E6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29-4C41-88E1-24EBEA7B6E6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Sheet1!$M$89:$N$89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Sheet1!$M$90:$N$90</c:f>
              <c:numCache>
                <c:formatCode>General</c:formatCode>
                <c:ptCount val="2"/>
                <c:pt idx="0">
                  <c:v>80.701999999999998</c:v>
                </c:pt>
                <c:pt idx="1">
                  <c:v>77.13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29-4C41-88E1-24EBEA7B6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09698000"/>
        <c:axId val="409698328"/>
      </c:barChart>
      <c:catAx>
        <c:axId val="40969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98328"/>
        <c:crosses val="autoZero"/>
        <c:auto val="1"/>
        <c:lblAlgn val="ctr"/>
        <c:lblOffset val="100"/>
        <c:noMultiLvlLbl val="0"/>
      </c:catAx>
      <c:valAx>
        <c:axId val="409698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9698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r>
              <a:rPr lang="ar-KW" sz="1100"/>
              <a:t>نصف الكرة الأرضية الغربي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'[الإنتاج حسب OGJ, العدد في ملف مكتبة أوباك.xlsx]Sheet1 (3)'!$F$3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1E-46F3-9CC2-03BC0DFEBF4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51E-46F3-9CC2-03BC0DFEBF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'[2]Sheet1 (3)'!$G$2:$H$2</c:f>
              <c:strCache>
                <c:ptCount val="2"/>
                <c:pt idx="0">
                  <c:v>مايو 2020</c:v>
                </c:pt>
                <c:pt idx="1">
                  <c:v>يونيو 2020</c:v>
                </c:pt>
              </c:strCache>
            </c:strRef>
          </c:cat>
          <c:val>
            <c:numRef>
              <c:f>'[2]Sheet1 (3)'!$G$3:$H$3</c:f>
              <c:numCache>
                <c:formatCode>#,##0</c:formatCode>
                <c:ptCount val="2"/>
                <c:pt idx="0">
                  <c:v>20448</c:v>
                </c:pt>
                <c:pt idx="1">
                  <c:v>21277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1E-46F3-9CC2-03BC0DFEB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74982848"/>
        <c:axId val="474980552"/>
      </c:barChart>
      <c:catAx>
        <c:axId val="47498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80552"/>
        <c:crosses val="autoZero"/>
        <c:auto val="1"/>
        <c:lblAlgn val="ctr"/>
        <c:lblOffset val="100"/>
        <c:noMultiLvlLbl val="0"/>
      </c:catAx>
      <c:valAx>
        <c:axId val="474980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74982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cap="none" spc="0" normalizeH="0" baseline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pPr>
            <a:r>
              <a:rPr lang="ar-KW"/>
              <a:t>العالم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cap="none" spc="0" normalizeH="0" baseline="0">
              <a:solidFill>
                <a:sysClr val="windowText" lastClr="00000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'[الإنتاج حسب OGJ, العدد في ملف مكتبة أوباك.xlsx]Sheet1 (3)'!$F$9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77-4B0A-A408-BA8FFE5A12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E77-4B0A-A408-BA8FFE5A12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'[2]Sheet1 (3)'!$G$2:$H$2</c:f>
              <c:strCache>
                <c:ptCount val="2"/>
                <c:pt idx="0">
                  <c:v>مايو 2020</c:v>
                </c:pt>
                <c:pt idx="1">
                  <c:v>يونيو 2020</c:v>
                </c:pt>
              </c:strCache>
            </c:strRef>
          </c:cat>
          <c:val>
            <c:numRef>
              <c:f>'[2]Sheet1 (3)'!$G$9:$H$9</c:f>
              <c:numCache>
                <c:formatCode>#,##0</c:formatCode>
                <c:ptCount val="2"/>
                <c:pt idx="0">
                  <c:v>69719</c:v>
                </c:pt>
                <c:pt idx="1">
                  <c:v>69095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7-4B0A-A408-BA8FFE5A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74982848"/>
        <c:axId val="474980552"/>
      </c:barChart>
      <c:catAx>
        <c:axId val="47498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80552"/>
        <c:crosses val="autoZero"/>
        <c:auto val="1"/>
        <c:lblAlgn val="ctr"/>
        <c:lblOffset val="100"/>
        <c:noMultiLvlLbl val="0"/>
      </c:catAx>
      <c:valAx>
        <c:axId val="474980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74982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pPr>
            <a:r>
              <a:rPr lang="ar-KW" sz="1100"/>
              <a:t>الشرق الأوسط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ysClr val="windowText" lastClr="00000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'[الإنتاج حسب OGJ, العدد في ملف مكتبة أوباك.xlsx]Sheet1 (3)'!$F$7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'[2]Sheet1 (3)'!$G$2:$H$2</c:f>
              <c:strCache>
                <c:ptCount val="2"/>
                <c:pt idx="0">
                  <c:v>مايو 2020</c:v>
                </c:pt>
                <c:pt idx="1">
                  <c:v>يونيو 2020</c:v>
                </c:pt>
              </c:strCache>
            </c:strRef>
          </c:cat>
          <c:val>
            <c:numRef>
              <c:f>'[2]Sheet1 (3)'!$G$7:$H$7</c:f>
              <c:numCache>
                <c:formatCode>#,##0</c:formatCode>
                <c:ptCount val="2"/>
                <c:pt idx="0">
                  <c:v>21819</c:v>
                </c:pt>
                <c:pt idx="1">
                  <c:v>20600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1-4FD1-87FF-A09603E76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74982848"/>
        <c:axId val="474980552"/>
      </c:barChart>
      <c:catAx>
        <c:axId val="47498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80552"/>
        <c:crosses val="autoZero"/>
        <c:auto val="1"/>
        <c:lblAlgn val="ctr"/>
        <c:lblOffset val="100"/>
        <c:noMultiLvlLbl val="0"/>
      </c:catAx>
      <c:valAx>
        <c:axId val="474980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74982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ysClr val="windowText" lastClr="000000"/>
                </a:solidFill>
                <a:latin typeface="+mj-lt"/>
                <a:ea typeface="+mj-ea"/>
                <a:cs typeface="+mj-cs"/>
              </a:defRPr>
            </a:pPr>
            <a:r>
              <a:rPr lang="ar-KW" sz="1100"/>
              <a:t>أوروبا الشرقية ودول الاتحاد السوفيتي السابق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ysClr val="windowText" lastClr="00000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'[الإنتاج حسب OGJ, العدد في ملف مكتبة أوباك.xlsx]Sheet1 (3)'!$F$5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69-4F9E-A32C-DF82B442FC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69-4F9E-A32C-DF82B442FC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'[2]Sheet1 (3)'!$G$2:$H$2</c:f>
              <c:strCache>
                <c:ptCount val="2"/>
                <c:pt idx="0">
                  <c:v>مايو 2020</c:v>
                </c:pt>
                <c:pt idx="1">
                  <c:v>يونيو 2020</c:v>
                </c:pt>
              </c:strCache>
            </c:strRef>
          </c:cat>
          <c:val>
            <c:numRef>
              <c:f>'[2]Sheet1 (3)'!$G$5:$H$5</c:f>
              <c:numCache>
                <c:formatCode>#,##0</c:formatCode>
                <c:ptCount val="2"/>
                <c:pt idx="0">
                  <c:v>12200</c:v>
                </c:pt>
                <c:pt idx="1">
                  <c:v>11896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9-4F9E-A32C-DF82B442F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74982848"/>
        <c:axId val="474980552"/>
      </c:barChart>
      <c:catAx>
        <c:axId val="47498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80552"/>
        <c:crosses val="autoZero"/>
        <c:auto val="1"/>
        <c:lblAlgn val="ctr"/>
        <c:lblOffset val="100"/>
        <c:noMultiLvlLbl val="0"/>
      </c:catAx>
      <c:valAx>
        <c:axId val="474980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74982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r>
              <a:rPr lang="ar-KW" sz="1100"/>
              <a:t>أفريقيا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'[الإنتاج حسب OGJ, العدد في ملف مكتبة أوباك.xlsx]Sheet1 (3)'!$F$6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E50-42D6-A695-951985627D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50-42D6-A695-951985627D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'[2]Sheet1 (3)'!$G$2:$H$2</c:f>
              <c:strCache>
                <c:ptCount val="2"/>
                <c:pt idx="0">
                  <c:v>مايو 2020</c:v>
                </c:pt>
                <c:pt idx="1">
                  <c:v>يونيو 2020</c:v>
                </c:pt>
              </c:strCache>
            </c:strRef>
          </c:cat>
          <c:val>
            <c:numRef>
              <c:f>'[2]Sheet1 (3)'!$G$6:$H$6</c:f>
              <c:numCache>
                <c:formatCode>#,##0</c:formatCode>
                <c:ptCount val="2"/>
                <c:pt idx="0">
                  <c:v>5515</c:v>
                </c:pt>
                <c:pt idx="1">
                  <c:v>5472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0-42D6-A695-951985627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74982848"/>
        <c:axId val="474980552"/>
      </c:barChart>
      <c:catAx>
        <c:axId val="47498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80552"/>
        <c:crosses val="autoZero"/>
        <c:auto val="1"/>
        <c:lblAlgn val="ctr"/>
        <c:lblOffset val="100"/>
        <c:noMultiLvlLbl val="0"/>
      </c:catAx>
      <c:valAx>
        <c:axId val="474980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74982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أيار/مايو2020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السعودية</c:v>
                </c:pt>
                <c:pt idx="1">
                  <c:v>العراق</c:v>
                </c:pt>
                <c:pt idx="2">
                  <c:v>الإمارات</c:v>
                </c:pt>
                <c:pt idx="3">
                  <c:v>الكويت</c:v>
                </c:pt>
                <c:pt idx="4">
                  <c:v>قطر</c:v>
                </c:pt>
                <c:pt idx="5">
                  <c:v>عمان</c:v>
                </c:pt>
                <c:pt idx="6">
                  <c:v>الجزائر</c:v>
                </c:pt>
                <c:pt idx="7">
                  <c:v>مصر</c:v>
                </c:pt>
                <c:pt idx="8">
                  <c:v>السودان</c:v>
                </c:pt>
                <c:pt idx="9">
                  <c:v>ليبيا</c:v>
                </c:pt>
                <c:pt idx="10">
                  <c:v>اليمن</c:v>
                </c:pt>
                <c:pt idx="11">
                  <c:v>البحرين</c:v>
                </c:pt>
                <c:pt idx="12">
                  <c:v>تونس</c:v>
                </c:pt>
                <c:pt idx="13">
                  <c:v>سوريا</c:v>
                </c:pt>
              </c:strCache>
            </c:strRef>
          </c:cat>
          <c:val>
            <c:numRef>
              <c:f>Sheet1!$B$2:$B$15</c:f>
              <c:numCache>
                <c:formatCode>#,##0;#,##0</c:formatCode>
                <c:ptCount val="14"/>
                <c:pt idx="0">
                  <c:v>8500</c:v>
                </c:pt>
                <c:pt idx="1">
                  <c:v>4170</c:v>
                </c:pt>
                <c:pt idx="2">
                  <c:v>2443</c:v>
                </c:pt>
                <c:pt idx="3">
                  <c:v>2200</c:v>
                </c:pt>
                <c:pt idx="4">
                  <c:v>1530</c:v>
                </c:pt>
                <c:pt idx="5" formatCode="###0;###0">
                  <c:v>850</c:v>
                </c:pt>
                <c:pt idx="6" formatCode="###0;###0">
                  <c:v>812</c:v>
                </c:pt>
                <c:pt idx="7" formatCode="###0;###0">
                  <c:v>595</c:v>
                </c:pt>
                <c:pt idx="8" formatCode="###0;###0">
                  <c:v>235</c:v>
                </c:pt>
                <c:pt idx="9" formatCode="###0;###0">
                  <c:v>82</c:v>
                </c:pt>
                <c:pt idx="10" formatCode="###0;###0">
                  <c:v>50</c:v>
                </c:pt>
                <c:pt idx="11" formatCode="###0;###0">
                  <c:v>43</c:v>
                </c:pt>
                <c:pt idx="12" formatCode="###0;###0">
                  <c:v>33</c:v>
                </c:pt>
                <c:pt idx="13" formatCode="###0;###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2-48C6-9946-5B871BDDE9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حزيران/يونيو2020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السعودية</c:v>
                </c:pt>
                <c:pt idx="1">
                  <c:v>العراق</c:v>
                </c:pt>
                <c:pt idx="2">
                  <c:v>الإمارات</c:v>
                </c:pt>
                <c:pt idx="3">
                  <c:v>الكويت</c:v>
                </c:pt>
                <c:pt idx="4">
                  <c:v>قطر</c:v>
                </c:pt>
                <c:pt idx="5">
                  <c:v>عمان</c:v>
                </c:pt>
                <c:pt idx="6">
                  <c:v>الجزائر</c:v>
                </c:pt>
                <c:pt idx="7">
                  <c:v>مصر</c:v>
                </c:pt>
                <c:pt idx="8">
                  <c:v>السودان</c:v>
                </c:pt>
                <c:pt idx="9">
                  <c:v>ليبيا</c:v>
                </c:pt>
                <c:pt idx="10">
                  <c:v>اليمن</c:v>
                </c:pt>
                <c:pt idx="11">
                  <c:v>البحرين</c:v>
                </c:pt>
                <c:pt idx="12">
                  <c:v>تونس</c:v>
                </c:pt>
                <c:pt idx="13">
                  <c:v>سوريا</c:v>
                </c:pt>
              </c:strCache>
            </c:strRef>
          </c:cat>
          <c:val>
            <c:numRef>
              <c:f>Sheet1!$C$2:$C$15</c:f>
              <c:numCache>
                <c:formatCode>#,##0;#,##0</c:formatCode>
                <c:ptCount val="14"/>
                <c:pt idx="0">
                  <c:v>7550</c:v>
                </c:pt>
                <c:pt idx="1">
                  <c:v>3720</c:v>
                </c:pt>
                <c:pt idx="2">
                  <c:v>2303</c:v>
                </c:pt>
                <c:pt idx="3">
                  <c:v>2100</c:v>
                </c:pt>
                <c:pt idx="4">
                  <c:v>1530</c:v>
                </c:pt>
                <c:pt idx="5" formatCode="###0;###0">
                  <c:v>900</c:v>
                </c:pt>
                <c:pt idx="6" formatCode="###0;###0">
                  <c:v>807</c:v>
                </c:pt>
                <c:pt idx="7" formatCode="###0;###0">
                  <c:v>602</c:v>
                </c:pt>
                <c:pt idx="8" formatCode="###0;###0">
                  <c:v>235</c:v>
                </c:pt>
                <c:pt idx="9" formatCode="###0;###0">
                  <c:v>93</c:v>
                </c:pt>
                <c:pt idx="10" formatCode="###0;###0">
                  <c:v>50</c:v>
                </c:pt>
                <c:pt idx="11" formatCode="###0;###0">
                  <c:v>43</c:v>
                </c:pt>
                <c:pt idx="12" formatCode="###0;###0">
                  <c:v>33</c:v>
                </c:pt>
                <c:pt idx="13" formatCode="###0;###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62-48C6-9946-5B871BDDE9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93243768"/>
        <c:axId val="593244752"/>
      </c:barChart>
      <c:catAx>
        <c:axId val="59324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244752"/>
        <c:crosses val="autoZero"/>
        <c:auto val="1"/>
        <c:lblAlgn val="ctr"/>
        <c:lblOffset val="100"/>
        <c:noMultiLvlLbl val="0"/>
      </c:catAx>
      <c:valAx>
        <c:axId val="593244752"/>
        <c:scaling>
          <c:orientation val="minMax"/>
          <c:max val="8500"/>
          <c:min val="0"/>
        </c:scaling>
        <c:delete val="0"/>
        <c:axPos val="l"/>
        <c:majorGridlines>
          <c:spPr>
            <a:ln w="3175" cap="flat" cmpd="sng" algn="ctr">
              <a:gradFill flip="none" rotWithShape="1">
                <a:gsLst>
                  <a:gs pos="0">
                    <a:schemeClr val="accent3">
                      <a:lumMod val="45000"/>
                      <a:lumOff val="55000"/>
                      <a:alpha val="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97" b="1" i="0" u="none" strike="noStrike" kern="1200" baseline="0">
                    <a:solidFill>
                      <a:srgbClr val="EBEBE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effectLst/>
                  </a:rPr>
                  <a:t>X</a:t>
                </a:r>
                <a:r>
                  <a:rPr lang="ar-KW" sz="1800" b="1" dirty="0">
                    <a:effectLst/>
                  </a:rPr>
                  <a:t> ألف ب/ي</a:t>
                </a:r>
                <a:endParaRPr lang="en-US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srgbClr val="EBEBEB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24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05232633096155"/>
          <c:y val="0.93156935511290018"/>
          <c:w val="0.48941803595366495"/>
          <c:h val="5.2709943570521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ar-KW" sz="1100" b="1" i="0" u="none" strike="noStrike" kern="1200" cap="none" spc="0" normalizeH="0" baseline="0">
                <a:solidFill>
                  <a:prstClr val="black"/>
                </a:solidFill>
                <a:latin typeface="+mj-lt"/>
                <a:ea typeface="+mj-ea"/>
                <a:cs typeface="+mj-cs"/>
              </a:defRPr>
            </a:pPr>
            <a:r>
              <a:rPr lang="ar-KW" sz="1100" b="1" i="0" u="none" strike="noStrike" kern="1200" cap="none" spc="0" normalizeH="0" baseline="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نصف الكرة الأرضية الغربي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ar-KW" sz="1100" b="1" i="0" u="none" strike="noStrike" kern="1200" cap="none" spc="0" normalizeH="0" baseline="0">
              <a:solidFill>
                <a:prstClr val="black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(2)'!$F$8</c:f>
              <c:strCache>
                <c:ptCount val="1"/>
                <c:pt idx="0">
                  <c:v>Argentina </c:v>
                </c:pt>
              </c:strCache>
            </c:strRef>
          </c:tx>
          <c:spPr>
            <a:solidFill>
              <a:schemeClr val="accent2">
                <a:shade val="3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(2)'!$G$8:$H$8</c:f>
            </c:numRef>
          </c:val>
          <c:extLst>
            <c:ext xmlns:c16="http://schemas.microsoft.com/office/drawing/2014/chart" uri="{C3380CC4-5D6E-409C-BE32-E72D297353CC}">
              <c16:uniqueId val="{00000000-B194-4214-AB9A-8355A47B3BFC}"/>
            </c:ext>
          </c:extLst>
        </c:ser>
        <c:ser>
          <c:idx val="1"/>
          <c:order val="1"/>
          <c:tx>
            <c:strRef>
              <c:f>'Sheet1 (2)'!$F$9</c:f>
              <c:strCache>
                <c:ptCount val="1"/>
                <c:pt idx="0">
                  <c:v>Bolivia</c:v>
                </c:pt>
              </c:strCache>
            </c:strRef>
          </c:tx>
          <c:spPr>
            <a:solidFill>
              <a:schemeClr val="accent2">
                <a:shade val="4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(2)'!$G$9:$H$9</c:f>
            </c:numRef>
          </c:val>
          <c:extLst>
            <c:ext xmlns:c16="http://schemas.microsoft.com/office/drawing/2014/chart" uri="{C3380CC4-5D6E-409C-BE32-E72D297353CC}">
              <c16:uniqueId val="{00000001-B194-4214-AB9A-8355A47B3BFC}"/>
            </c:ext>
          </c:extLst>
        </c:ser>
        <c:ser>
          <c:idx val="2"/>
          <c:order val="2"/>
          <c:tx>
            <c:strRef>
              <c:f>'Sheet1 (2)'!$F$10</c:f>
              <c:strCache>
                <c:ptCount val="1"/>
                <c:pt idx="0">
                  <c:v>Brazil </c:v>
                </c:pt>
              </c:strCache>
            </c:strRef>
          </c:tx>
          <c:spPr>
            <a:solidFill>
              <a:schemeClr val="accent2">
                <a:shade val="47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(2)'!$G$10:$H$10</c:f>
            </c:numRef>
          </c:val>
          <c:extLst>
            <c:ext xmlns:c16="http://schemas.microsoft.com/office/drawing/2014/chart" uri="{C3380CC4-5D6E-409C-BE32-E72D297353CC}">
              <c16:uniqueId val="{00000002-B194-4214-AB9A-8355A47B3BFC}"/>
            </c:ext>
          </c:extLst>
        </c:ser>
        <c:ser>
          <c:idx val="3"/>
          <c:order val="3"/>
          <c:tx>
            <c:strRef>
              <c:f>'Sheet1 (2)'!$F$11</c:f>
              <c:strCache>
                <c:ptCount val="1"/>
                <c:pt idx="0">
                  <c:v>Canada 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(2)'!$G$11:$H$11</c:f>
            </c:numRef>
          </c:val>
          <c:extLst>
            <c:ext xmlns:c16="http://schemas.microsoft.com/office/drawing/2014/chart" uri="{C3380CC4-5D6E-409C-BE32-E72D297353CC}">
              <c16:uniqueId val="{00000003-B194-4214-AB9A-8355A47B3BFC}"/>
            </c:ext>
          </c:extLst>
        </c:ser>
        <c:ser>
          <c:idx val="4"/>
          <c:order val="4"/>
          <c:tx>
            <c:strRef>
              <c:f>'Sheet1 (2)'!$F$12</c:f>
              <c:strCache>
                <c:ptCount val="1"/>
                <c:pt idx="0">
                  <c:v>Colombia  </c:v>
                </c:pt>
              </c:strCache>
            </c:strRef>
          </c:tx>
          <c:spPr>
            <a:solidFill>
              <a:schemeClr val="accent2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(2)'!$G$12:$H$12</c:f>
            </c:numRef>
          </c:val>
          <c:extLst>
            <c:ext xmlns:c16="http://schemas.microsoft.com/office/drawing/2014/chart" uri="{C3380CC4-5D6E-409C-BE32-E72D297353CC}">
              <c16:uniqueId val="{00000004-B194-4214-AB9A-8355A47B3BFC}"/>
            </c:ext>
          </c:extLst>
        </c:ser>
        <c:ser>
          <c:idx val="5"/>
          <c:order val="5"/>
          <c:tx>
            <c:strRef>
              <c:f>'Sheet1 (2)'!$F$13</c:f>
              <c:strCache>
                <c:ptCount val="1"/>
                <c:pt idx="0">
                  <c:v>Ecuador1  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(2)'!$G$13:$H$13</c:f>
            </c:numRef>
          </c:val>
          <c:extLst>
            <c:ext xmlns:c16="http://schemas.microsoft.com/office/drawing/2014/chart" uri="{C3380CC4-5D6E-409C-BE32-E72D297353CC}">
              <c16:uniqueId val="{00000005-B194-4214-AB9A-8355A47B3BFC}"/>
            </c:ext>
          </c:extLst>
        </c:ser>
        <c:ser>
          <c:idx val="6"/>
          <c:order val="6"/>
          <c:tx>
            <c:strRef>
              <c:f>'Sheet1 (2)'!$F$14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(2)'!$G$14:$H$14</c:f>
            </c:numRef>
          </c:val>
          <c:extLst>
            <c:ext xmlns:c16="http://schemas.microsoft.com/office/drawing/2014/chart" uri="{C3380CC4-5D6E-409C-BE32-E72D297353CC}">
              <c16:uniqueId val="{00000006-B194-4214-AB9A-8355A47B3BFC}"/>
            </c:ext>
          </c:extLst>
        </c:ser>
        <c:ser>
          <c:idx val="7"/>
          <c:order val="7"/>
          <c:tx>
            <c:strRef>
              <c:f>'Sheet1 (2)'!$F$15</c:f>
              <c:strCache>
                <c:ptCount val="1"/>
                <c:pt idx="0">
                  <c:v>Peru 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(2)'!$G$15:$H$15</c:f>
            </c:numRef>
          </c:val>
          <c:extLst>
            <c:ext xmlns:c16="http://schemas.microsoft.com/office/drawing/2014/chart" uri="{C3380CC4-5D6E-409C-BE32-E72D297353CC}">
              <c16:uniqueId val="{00000007-B194-4214-AB9A-8355A47B3BFC}"/>
            </c:ext>
          </c:extLst>
        </c:ser>
        <c:ser>
          <c:idx val="8"/>
          <c:order val="8"/>
          <c:tx>
            <c:strRef>
              <c:f>'Sheet1 (2)'!$F$16</c:f>
              <c:strCache>
                <c:ptCount val="1"/>
                <c:pt idx="0">
                  <c:v>Trinidad </c:v>
                </c:pt>
              </c:strCache>
            </c:strRef>
          </c:tx>
          <c:spPr>
            <a:solidFill>
              <a:schemeClr val="accent2">
                <a:shade val="82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(2)'!$G$16:$H$16</c:f>
            </c:numRef>
          </c:val>
          <c:extLst>
            <c:ext xmlns:c16="http://schemas.microsoft.com/office/drawing/2014/chart" uri="{C3380CC4-5D6E-409C-BE32-E72D297353CC}">
              <c16:uniqueId val="{00000008-B194-4214-AB9A-8355A47B3BFC}"/>
            </c:ext>
          </c:extLst>
        </c:ser>
        <c:ser>
          <c:idx val="9"/>
          <c:order val="9"/>
          <c:tx>
            <c:strRef>
              <c:f>'Sheet1 (2)'!$F$17</c:f>
              <c:strCache>
                <c:ptCount val="1"/>
                <c:pt idx="0">
                  <c:v>United States </c:v>
                </c:pt>
              </c:strCache>
            </c:strRef>
          </c:tx>
          <c:spPr>
            <a:solidFill>
              <a:schemeClr val="accent2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(2)'!$G$17:$H$17</c:f>
            </c:numRef>
          </c:val>
          <c:extLst>
            <c:ext xmlns:c16="http://schemas.microsoft.com/office/drawing/2014/chart" uri="{C3380CC4-5D6E-409C-BE32-E72D297353CC}">
              <c16:uniqueId val="{00000009-B194-4214-AB9A-8355A47B3BFC}"/>
            </c:ext>
          </c:extLst>
        </c:ser>
        <c:ser>
          <c:idx val="10"/>
          <c:order val="10"/>
          <c:tx>
            <c:strRef>
              <c:f>'Sheet1 (2)'!$F$18</c:f>
              <c:strCache>
                <c:ptCount val="1"/>
                <c:pt idx="0">
                  <c:v>Venezuela1   </c:v>
                </c:pt>
              </c:strCache>
            </c:strRef>
          </c:tx>
          <c:spPr>
            <a:solidFill>
              <a:schemeClr val="accent2">
                <a:shade val="94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(2)'!$G$18:$H$18</c:f>
            </c:numRef>
          </c:val>
          <c:extLst>
            <c:ext xmlns:c16="http://schemas.microsoft.com/office/drawing/2014/chart" uri="{C3380CC4-5D6E-409C-BE32-E72D297353CC}">
              <c16:uniqueId val="{0000000A-B194-4214-AB9A-8355A47B3BFC}"/>
            </c:ext>
          </c:extLst>
        </c:ser>
        <c:ser>
          <c:idx val="11"/>
          <c:order val="11"/>
          <c:tx>
            <c:strRef>
              <c:f>'Sheet1 (2)'!$F$19</c:f>
              <c:strCache>
                <c:ptCount val="1"/>
                <c:pt idx="0">
                  <c:v>Other Latin America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(2)'!$G$19:$H$19</c:f>
            </c:numRef>
          </c:val>
          <c:extLst>
            <c:ext xmlns:c16="http://schemas.microsoft.com/office/drawing/2014/chart" uri="{C3380CC4-5D6E-409C-BE32-E72D297353CC}">
              <c16:uniqueId val="{0000000B-B194-4214-AB9A-8355A47B3BFC}"/>
            </c:ext>
          </c:extLst>
        </c:ser>
        <c:ser>
          <c:idx val="12"/>
          <c:order val="12"/>
          <c:tx>
            <c:strRef>
              <c:f>'Sheet1 (2)'!$F$20</c:f>
              <c:strCache>
                <c:ptCount val="1"/>
                <c:pt idx="0">
                  <c:v>نصف الكرة الأرضية الغربي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194-4214-AB9A-8355A47B3BF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194-4214-AB9A-8355A47B3B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(2)'!$G$20:$H$20</c:f>
              <c:numCache>
                <c:formatCode>#,##0;#,##0</c:formatCode>
                <c:ptCount val="2"/>
                <c:pt idx="0">
                  <c:v>23747</c:v>
                </c:pt>
                <c:pt idx="1">
                  <c:v>23305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94-4214-AB9A-8355A47B3BFC}"/>
            </c:ext>
          </c:extLst>
        </c:ser>
        <c:ser>
          <c:idx val="13"/>
          <c:order val="13"/>
          <c:tx>
            <c:strRef>
              <c:f>'Sheet1 (2)'!$F$21</c:f>
              <c:strCache>
                <c:ptCount val="1"/>
                <c:pt idx="0">
                  <c:v>Austria </c:v>
                </c:pt>
              </c:strCache>
            </c:strRef>
          </c:tx>
          <c:spPr>
            <a:solidFill>
              <a:schemeClr val="accent2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(2)'!$G$21:$H$21</c:f>
            </c:numRef>
          </c:val>
          <c:extLst>
            <c:ext xmlns:c16="http://schemas.microsoft.com/office/drawing/2014/chart" uri="{C3380CC4-5D6E-409C-BE32-E72D297353CC}">
              <c16:uniqueId val="{0000000D-B194-4214-AB9A-8355A47B3BFC}"/>
            </c:ext>
          </c:extLst>
        </c:ser>
        <c:ser>
          <c:idx val="14"/>
          <c:order val="14"/>
          <c:tx>
            <c:strRef>
              <c:f>'Sheet1 (2)'!$F$22</c:f>
              <c:strCache>
                <c:ptCount val="1"/>
                <c:pt idx="0">
                  <c:v>Denmark</c:v>
                </c:pt>
              </c:strCache>
            </c:strRef>
          </c:tx>
          <c:spPr>
            <a:solidFill>
              <a:schemeClr val="accent2">
                <a:tint val="83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(2)'!$G$22:$H$22</c:f>
            </c:numRef>
          </c:val>
          <c:extLst>
            <c:ext xmlns:c16="http://schemas.microsoft.com/office/drawing/2014/chart" uri="{C3380CC4-5D6E-409C-BE32-E72D297353CC}">
              <c16:uniqueId val="{0000000E-B194-4214-AB9A-8355A47B3BFC}"/>
            </c:ext>
          </c:extLst>
        </c:ser>
        <c:ser>
          <c:idx val="15"/>
          <c:order val="15"/>
          <c:tx>
            <c:strRef>
              <c:f>'Sheet1 (2)'!$F$23</c:f>
              <c:strCache>
                <c:ptCount val="1"/>
                <c:pt idx="0">
                  <c:v>France 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(2)'!$G$23:$H$23</c:f>
            </c:numRef>
          </c:val>
          <c:extLst>
            <c:ext xmlns:c16="http://schemas.microsoft.com/office/drawing/2014/chart" uri="{C3380CC4-5D6E-409C-BE32-E72D297353CC}">
              <c16:uniqueId val="{0000000F-B194-4214-AB9A-8355A47B3BFC}"/>
            </c:ext>
          </c:extLst>
        </c:ser>
        <c:ser>
          <c:idx val="16"/>
          <c:order val="16"/>
          <c:tx>
            <c:strRef>
              <c:f>'Sheet1 (2)'!$F$24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2">
                <a:tint val="71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(2)'!$G$24:$H$24</c:f>
            </c:numRef>
          </c:val>
          <c:extLst>
            <c:ext xmlns:c16="http://schemas.microsoft.com/office/drawing/2014/chart" uri="{C3380CC4-5D6E-409C-BE32-E72D297353CC}">
              <c16:uniqueId val="{00000010-B194-4214-AB9A-8355A47B3BFC}"/>
            </c:ext>
          </c:extLst>
        </c:ser>
        <c:ser>
          <c:idx val="17"/>
          <c:order val="17"/>
          <c:tx>
            <c:strRef>
              <c:f>'Sheet1 (2)'!$F$25</c:f>
              <c:strCache>
                <c:ptCount val="1"/>
                <c:pt idx="0">
                  <c:v>Italy 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(2)'!$G$25:$H$25</c:f>
            </c:numRef>
          </c:val>
          <c:extLst>
            <c:ext xmlns:c16="http://schemas.microsoft.com/office/drawing/2014/chart" uri="{C3380CC4-5D6E-409C-BE32-E72D297353CC}">
              <c16:uniqueId val="{00000011-B194-4214-AB9A-8355A47B3BFC}"/>
            </c:ext>
          </c:extLst>
        </c:ser>
        <c:ser>
          <c:idx val="18"/>
          <c:order val="18"/>
          <c:tx>
            <c:strRef>
              <c:f>'Sheet1 (2)'!$F$26</c:f>
              <c:strCache>
                <c:ptCount val="1"/>
                <c:pt idx="0">
                  <c:v>Netherlands </c:v>
                </c:pt>
              </c:strCache>
            </c:strRef>
          </c:tx>
          <c:spPr>
            <a:solidFill>
              <a:schemeClr val="accent2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(2)'!$G$26:$H$26</c:f>
            </c:numRef>
          </c:val>
          <c:extLst>
            <c:ext xmlns:c16="http://schemas.microsoft.com/office/drawing/2014/chart" uri="{C3380CC4-5D6E-409C-BE32-E72D297353CC}">
              <c16:uniqueId val="{00000012-B194-4214-AB9A-8355A47B3BFC}"/>
            </c:ext>
          </c:extLst>
        </c:ser>
        <c:ser>
          <c:idx val="19"/>
          <c:order val="19"/>
          <c:tx>
            <c:strRef>
              <c:f>'Sheet1 (2)'!$F$27</c:f>
              <c:strCache>
                <c:ptCount val="1"/>
                <c:pt idx="0">
                  <c:v>Norway 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(2)'!$G$27:$H$27</c:f>
            </c:numRef>
          </c:val>
          <c:extLst>
            <c:ext xmlns:c16="http://schemas.microsoft.com/office/drawing/2014/chart" uri="{C3380CC4-5D6E-409C-BE32-E72D297353CC}">
              <c16:uniqueId val="{00000013-B194-4214-AB9A-8355A47B3BFC}"/>
            </c:ext>
          </c:extLst>
        </c:ser>
        <c:ser>
          <c:idx val="20"/>
          <c:order val="20"/>
          <c:tx>
            <c:strRef>
              <c:f>'Sheet1 (2)'!$F$28</c:f>
              <c:strCache>
                <c:ptCount val="1"/>
                <c:pt idx="0">
                  <c:v>Turkey </c:v>
                </c:pt>
              </c:strCache>
            </c:strRef>
          </c:tx>
          <c:spPr>
            <a:solidFill>
              <a:schemeClr val="accent2">
                <a:tint val="48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(2)'!$G$28:$H$28</c:f>
            </c:numRef>
          </c:val>
          <c:extLst>
            <c:ext xmlns:c16="http://schemas.microsoft.com/office/drawing/2014/chart" uri="{C3380CC4-5D6E-409C-BE32-E72D297353CC}">
              <c16:uniqueId val="{00000014-B194-4214-AB9A-8355A47B3BFC}"/>
            </c:ext>
          </c:extLst>
        </c:ser>
        <c:ser>
          <c:idx val="21"/>
          <c:order val="21"/>
          <c:tx>
            <c:strRef>
              <c:f>'Sheet1 (2)'!$F$29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chemeClr val="accent2">
                <a:tint val="42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(2)'!$G$29:$H$29</c:f>
            </c:numRef>
          </c:val>
          <c:extLst>
            <c:ext xmlns:c16="http://schemas.microsoft.com/office/drawing/2014/chart" uri="{C3380CC4-5D6E-409C-BE32-E72D297353CC}">
              <c16:uniqueId val="{00000015-B194-4214-AB9A-8355A47B3BFC}"/>
            </c:ext>
          </c:extLst>
        </c:ser>
        <c:ser>
          <c:idx val="22"/>
          <c:order val="22"/>
          <c:tx>
            <c:strRef>
              <c:f>'Sheet1 (2)'!$F$30</c:f>
              <c:strCache>
                <c:ptCount val="1"/>
                <c:pt idx="0">
                  <c:v>Other Western Europe </c:v>
                </c:pt>
              </c:strCache>
            </c:strRef>
          </c:tx>
          <c:spPr>
            <a:solidFill>
              <a:schemeClr val="accent2">
                <a:tint val="36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(2)'!$G$30:$H$30</c:f>
            </c:numRef>
          </c:val>
          <c:extLst>
            <c:ext xmlns:c16="http://schemas.microsoft.com/office/drawing/2014/chart" uri="{C3380CC4-5D6E-409C-BE32-E72D297353CC}">
              <c16:uniqueId val="{00000016-B194-4214-AB9A-8355A47B3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09698000"/>
        <c:axId val="409698328"/>
      </c:barChart>
      <c:catAx>
        <c:axId val="40969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98328"/>
        <c:crosses val="autoZero"/>
        <c:auto val="1"/>
        <c:lblAlgn val="ctr"/>
        <c:lblOffset val="100"/>
        <c:noMultiLvlLbl val="0"/>
      </c:catAx>
      <c:valAx>
        <c:axId val="409698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#,##0" sourceLinked="1"/>
        <c:majorTickMark val="none"/>
        <c:minorTickMark val="none"/>
        <c:tickLblPos val="nextTo"/>
        <c:crossAx val="409698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r>
              <a:rPr lang="ar-KW" sz="1100" dirty="0"/>
              <a:t>أوروبا الغربية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(2)'!$F$31</c:f>
              <c:strCache>
                <c:ptCount val="1"/>
                <c:pt idx="0">
                  <c:v>أوروبا الغربية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4E9-45C3-8F80-FAEADAEDE9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E9-45C3-8F80-FAEADAEDE90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(2)'!$G$31:$H$31</c:f>
              <c:numCache>
                <c:formatCode>#,##0;#,##0</c:formatCode>
                <c:ptCount val="2"/>
                <c:pt idx="0">
                  <c:v>2738</c:v>
                </c:pt>
                <c:pt idx="1">
                  <c:v>3041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9-45C3-8F80-FAEADAEDE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09698000"/>
        <c:axId val="409698328"/>
      </c:barChart>
      <c:catAx>
        <c:axId val="40969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98328"/>
        <c:crosses val="autoZero"/>
        <c:auto val="1"/>
        <c:lblAlgn val="ctr"/>
        <c:lblOffset val="100"/>
        <c:noMultiLvlLbl val="0"/>
      </c:catAx>
      <c:valAx>
        <c:axId val="409698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#,##0" sourceLinked="1"/>
        <c:majorTickMark val="none"/>
        <c:minorTickMark val="none"/>
        <c:tickLblPos val="nextTo"/>
        <c:crossAx val="409698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ar-KW" sz="1100" b="1" i="0" u="none" strike="noStrike" kern="1200" cap="none" spc="0" normalizeH="0" baseline="0">
                <a:solidFill>
                  <a:prstClr val="black"/>
                </a:solidFill>
                <a:latin typeface="+mj-lt"/>
                <a:ea typeface="+mj-ea"/>
                <a:cs typeface="+mj-cs"/>
              </a:defRPr>
            </a:pPr>
            <a:r>
              <a:rPr lang="ar-KW" sz="1100" b="1" i="0" u="none" strike="noStrike" kern="1200" cap="none" spc="0" normalizeH="0" baseline="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أوروبا الشرقية ودول الاتحاد السوفيتي السابق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ar-KW" sz="1100" b="1" i="0" u="none" strike="noStrike" kern="1200" cap="none" spc="0" normalizeH="0" baseline="0">
              <a:solidFill>
                <a:prstClr val="black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(2)'!$F$40</c:f>
              <c:strCache>
                <c:ptCount val="1"/>
                <c:pt idx="0">
                  <c:v>أوروبا الشرقية ودول الاتحاد السوفيتي السابق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61-4251-965C-C8D90CC9E8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D61-4251-965C-C8D90CC9E8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'Sheet1 (2)'!$G$40:$H$40</c:f>
              <c:numCache>
                <c:formatCode>#,##0;#,##0</c:formatCode>
                <c:ptCount val="2"/>
                <c:pt idx="0">
                  <c:v>14401</c:v>
                </c:pt>
                <c:pt idx="1">
                  <c:v>13625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1-4251-965C-C8D90CC9E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09698000"/>
        <c:axId val="409698328"/>
      </c:barChart>
      <c:catAx>
        <c:axId val="40969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98328"/>
        <c:crosses val="autoZero"/>
        <c:auto val="1"/>
        <c:lblAlgn val="ctr"/>
        <c:lblOffset val="100"/>
        <c:noMultiLvlLbl val="0"/>
      </c:catAx>
      <c:valAx>
        <c:axId val="409698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#,##0" sourceLinked="1"/>
        <c:majorTickMark val="none"/>
        <c:minorTickMark val="none"/>
        <c:tickLblPos val="nextTo"/>
        <c:crossAx val="409698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ar-KW" sz="1100" b="1" i="0" u="none" strike="noStrike" kern="1200" cap="none" spc="0" normalizeH="0" baseline="0" dirty="0" smtClean="0">
                <a:solidFill>
                  <a:prstClr val="black"/>
                </a:solidFill>
                <a:latin typeface="+mj-lt"/>
                <a:ea typeface="+mj-ea"/>
                <a:cs typeface="+mj-cs"/>
              </a:defRPr>
            </a:pPr>
            <a:r>
              <a:rPr lang="ar-KW" sz="1100" b="1" i="0" u="none" strike="noStrike" kern="1200" cap="none" spc="0" normalizeH="0" baseline="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أفريقيا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ar-KW" sz="1100" b="1" i="0" u="none" strike="noStrike" kern="1200" cap="none" spc="0" normalizeH="0" baseline="0" dirty="0" smtClean="0">
              <a:solidFill>
                <a:prstClr val="black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'[الإنتاج حسب OGJ, العدد في ملف مكتبة أوباك.xlsx]Sheet1 (2)'!$F$41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168-4D6C-A80F-29521841570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68-4D6C-A80F-2952184157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'[1]Sheet1 (2)'!$G$41:$H$41</c:f>
              <c:numCache>
                <c:formatCode>#,##0;#,##0</c:formatCode>
                <c:ptCount val="2"/>
                <c:pt idx="0">
                  <c:v>7270</c:v>
                </c:pt>
                <c:pt idx="1">
                  <c:v>6051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8-4D6C-A80F-295218415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09698000"/>
        <c:axId val="409698328"/>
      </c:barChart>
      <c:catAx>
        <c:axId val="40969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98328"/>
        <c:crosses val="autoZero"/>
        <c:auto val="1"/>
        <c:lblAlgn val="ctr"/>
        <c:lblOffset val="100"/>
        <c:noMultiLvlLbl val="0"/>
      </c:catAx>
      <c:valAx>
        <c:axId val="409698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#,##0" sourceLinked="1"/>
        <c:majorTickMark val="none"/>
        <c:minorTickMark val="none"/>
        <c:tickLblPos val="nextTo"/>
        <c:crossAx val="409698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ar-KW" sz="1100" b="1" i="0" u="none" strike="noStrike" kern="1200" cap="none" spc="0" normalizeH="0" baseline="0">
                <a:solidFill>
                  <a:prstClr val="black"/>
                </a:solidFill>
                <a:latin typeface="+mj-lt"/>
                <a:ea typeface="+mj-ea"/>
                <a:cs typeface="+mj-cs"/>
              </a:defRPr>
            </a:pPr>
            <a:r>
              <a:rPr lang="ar-KW" sz="1100" b="1" i="0" u="none" strike="noStrike" kern="1200" cap="none" spc="0" normalizeH="0" baseline="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الشرق الأوسط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ar-KW" sz="1100" b="1" i="0" u="none" strike="noStrike" kern="1200" cap="none" spc="0" normalizeH="0" baseline="0">
              <a:solidFill>
                <a:prstClr val="black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'[الإنتاج حسب OGJ, العدد في ملف مكتبة أوباك.xlsx]Sheet1 (2)'!$F$42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84-4A05-8826-C33458F0A4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684-4A05-8826-C33458F0A4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'[1]Sheet1 (2)'!$G$42:$H$42</c:f>
              <c:numCache>
                <c:formatCode>#,##0;#,##0</c:formatCode>
                <c:ptCount val="2"/>
                <c:pt idx="0">
                  <c:v>25544</c:v>
                </c:pt>
                <c:pt idx="1">
                  <c:v>24289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4-4A05-8826-C33458F0A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09698000"/>
        <c:axId val="409698328"/>
      </c:barChart>
      <c:catAx>
        <c:axId val="40969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98328"/>
        <c:crosses val="autoZero"/>
        <c:auto val="1"/>
        <c:lblAlgn val="ctr"/>
        <c:lblOffset val="100"/>
        <c:noMultiLvlLbl val="0"/>
      </c:catAx>
      <c:valAx>
        <c:axId val="409698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#,##0" sourceLinked="1"/>
        <c:majorTickMark val="none"/>
        <c:minorTickMark val="none"/>
        <c:tickLblPos val="nextTo"/>
        <c:crossAx val="409698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ar-KW" sz="1100" b="1" i="0" u="none" strike="noStrike" kern="1200" cap="none" spc="0" normalizeH="0" baseline="0">
                <a:solidFill>
                  <a:prstClr val="black"/>
                </a:solidFill>
                <a:latin typeface="+mj-lt"/>
                <a:ea typeface="+mj-ea"/>
                <a:cs typeface="+mj-cs"/>
              </a:defRPr>
            </a:pPr>
            <a:r>
              <a:rPr lang="ar-KW" sz="1100" b="1" i="0" u="none" strike="noStrike" kern="1200" cap="none" spc="0" normalizeH="0" baseline="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آسيا والمحيط الهادئ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ar-KW" sz="1100" b="1" i="0" u="none" strike="noStrike" kern="1200" cap="none" spc="0" normalizeH="0" baseline="0">
              <a:solidFill>
                <a:prstClr val="black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'[الإنتاج حسب OGJ, العدد في ملف مكتبة أوباك.xlsx]Sheet1 (2)'!$F$43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A1C-4A10-9301-5732073BF55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1C-4A10-9301-5732073BF5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'[1]Sheet1 (2)'!$G$7:$H$7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'[1]Sheet1 (2)'!$G$43:$H$43</c:f>
              <c:numCache>
                <c:formatCode>#,##0;#,##0</c:formatCode>
                <c:ptCount val="2"/>
                <c:pt idx="0">
                  <c:v>7003</c:v>
                </c:pt>
                <c:pt idx="1">
                  <c:v>6819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C-4A10-9301-5732073BF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09698000"/>
        <c:axId val="409698328"/>
      </c:barChart>
      <c:catAx>
        <c:axId val="40969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98328"/>
        <c:crosses val="autoZero"/>
        <c:auto val="1"/>
        <c:lblAlgn val="ctr"/>
        <c:lblOffset val="100"/>
        <c:noMultiLvlLbl val="0"/>
      </c:catAx>
      <c:valAx>
        <c:axId val="409698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#,##0" sourceLinked="1"/>
        <c:majorTickMark val="none"/>
        <c:minorTickMark val="none"/>
        <c:tickLblPos val="nextTo"/>
        <c:crossAx val="409698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pPr>
            <a:r>
              <a:rPr lang="ar-KW" sz="1100"/>
              <a:t>أوروبا الغربية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'[الإنتاج حسب OGJ, العدد في ملف مكتبة أوباك.xlsx]Sheet1 (3)'!$F$4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B5-4F98-834F-6780C77F90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B5-4F98-834F-6780C77F90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'[1]Sheet1 (3)'!$G$2:$H$2</c:f>
              <c:strCache>
                <c:ptCount val="2"/>
                <c:pt idx="0">
                  <c:v>مايو 2020</c:v>
                </c:pt>
                <c:pt idx="1">
                  <c:v>يونيو 2020</c:v>
                </c:pt>
              </c:strCache>
            </c:strRef>
          </c:cat>
          <c:val>
            <c:numRef>
              <c:f>'[1]Sheet1 (3)'!$G$4:$H$4</c:f>
              <c:numCache>
                <c:formatCode>#,##0</c:formatCode>
                <c:ptCount val="2"/>
                <c:pt idx="0">
                  <c:v>3028</c:v>
                </c:pt>
                <c:pt idx="1">
                  <c:v>3039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B5-4F98-834F-6780C77F9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74982848"/>
        <c:axId val="474980552"/>
      </c:barChart>
      <c:catAx>
        <c:axId val="47498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80552"/>
        <c:crosses val="autoZero"/>
        <c:auto val="1"/>
        <c:lblAlgn val="ctr"/>
        <c:lblOffset val="100"/>
        <c:noMultiLvlLbl val="0"/>
      </c:catAx>
      <c:valAx>
        <c:axId val="474980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74982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ar-KW" sz="1100" dirty="0">
                <a:solidFill>
                  <a:schemeClr val="bg1"/>
                </a:solidFill>
              </a:rPr>
              <a:t>آسيا والمحيط الهادئ</a:t>
            </a:r>
            <a:endParaRPr lang="en-US" sz="11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'[الإنتاج حسب OGJ, العدد في ملف مكتبة أوباك.xlsx]Sheet1 (3)'!$F$8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EED-43F2-BBBE-F567A338B90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ED-43F2-BBBE-F567A338B9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'[2]Sheet1 (3)'!$G$2:$H$2</c:f>
              <c:strCache>
                <c:ptCount val="2"/>
                <c:pt idx="0">
                  <c:v>مايو 2020</c:v>
                </c:pt>
                <c:pt idx="1">
                  <c:v>يونيو 2020</c:v>
                </c:pt>
              </c:strCache>
            </c:strRef>
          </c:cat>
          <c:val>
            <c:numRef>
              <c:f>'[2]Sheet1 (3)'!$G$8:$H$8</c:f>
              <c:numCache>
                <c:formatCode>#,##0</c:formatCode>
                <c:ptCount val="2"/>
                <c:pt idx="0">
                  <c:v>6710</c:v>
                </c:pt>
                <c:pt idx="1">
                  <c:v>6811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D-43F2-BBBE-F567A338B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74982848"/>
        <c:axId val="474980552"/>
      </c:barChart>
      <c:catAx>
        <c:axId val="47498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80552"/>
        <c:crosses val="autoZero"/>
        <c:auto val="1"/>
        <c:lblAlgn val="ctr"/>
        <c:lblOffset val="100"/>
        <c:noMultiLvlLbl val="0"/>
      </c:catAx>
      <c:valAx>
        <c:axId val="474980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74982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6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1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522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05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8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8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7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6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5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3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8E657E-8A2A-4AA3-AA12-C60C835BA0E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12" y="240446"/>
            <a:ext cx="1270000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0505" y="452718"/>
            <a:ext cx="865032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88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ensound-summer">
            <a:hlinkClick r:id="" action="ppaction://media"/>
            <a:extLst>
              <a:ext uri="{FF2B5EF4-FFF2-40B4-BE49-F238E27FC236}">
                <a16:creationId xmlns:a16="http://schemas.microsoft.com/office/drawing/2014/main" id="{24FE51F8-4F8D-4ADD-B6B2-AEF69178A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2159698"/>
            <a:ext cx="609600" cy="60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9E2CC-9E1A-491A-BCA0-344DAB14A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801" y="1922396"/>
            <a:ext cx="8300853" cy="10930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KW" sz="3600" b="1" dirty="0"/>
              <a:t>معدلات إنتاج النفط في العالم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34E0D-B24D-4379-A793-51ABAA36B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9971" y="3429000"/>
            <a:ext cx="5106276" cy="861420"/>
          </a:xfrm>
        </p:spPr>
        <p:txBody>
          <a:bodyPr>
            <a:normAutofit/>
          </a:bodyPr>
          <a:lstStyle/>
          <a:p>
            <a:pPr algn="r" rtl="1"/>
            <a:r>
              <a:rPr lang="ar-KW" sz="1800" b="1" dirty="0"/>
              <a:t>مقارنة معدلات الإنتاج خلال النصف الأول من عامي 2019 و2020</a:t>
            </a:r>
          </a:p>
          <a:p>
            <a:pPr algn="r" rtl="1"/>
            <a:r>
              <a:rPr lang="ar-KW" sz="1800" b="1" dirty="0"/>
              <a:t>وخلال شهري أيار/مايو و حزيران/يونيو 2020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739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8"/>
    </mc:Choice>
    <mc:Fallback xmlns="">
      <p:transition spd="slow" advTm="6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AEBC-450E-4080-90B2-D3124B4C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505" y="452718"/>
            <a:ext cx="8650329" cy="663563"/>
          </a:xfrm>
        </p:spPr>
        <p:txBody>
          <a:bodyPr/>
          <a:lstStyle/>
          <a:p>
            <a:pPr algn="r" rtl="1"/>
            <a:r>
              <a:rPr lang="ar-KW" dirty="0"/>
              <a:t>ملاحظات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F9A7A-F608-46AA-A350-4E03880B8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3123"/>
            <a:ext cx="9335098" cy="204760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ar-KW" b="1" dirty="0">
                <a:solidFill>
                  <a:srgbClr val="99FF33"/>
                </a:solidFill>
              </a:rPr>
              <a:t>ساهمت جائحة كوفيد-19 في تراجع في الطلب العالمي على النفط.</a:t>
            </a:r>
          </a:p>
          <a:p>
            <a:pPr algn="r" rtl="1">
              <a:lnSpc>
                <a:spcPct val="150000"/>
              </a:lnSpc>
            </a:pPr>
            <a:r>
              <a:rPr lang="ar-KW" b="1" dirty="0"/>
              <a:t>شكّل تراجع الإنتاج في </a:t>
            </a:r>
            <a:r>
              <a:rPr lang="ar-KW" b="1" dirty="0">
                <a:solidFill>
                  <a:srgbClr val="99FF33"/>
                </a:solidFill>
              </a:rPr>
              <a:t>أفريقيا</a:t>
            </a:r>
            <a:r>
              <a:rPr lang="ar-KW" b="1" dirty="0"/>
              <a:t> (1.22 مليون ب/ي) نحو 34% من تراجع معدلات الإنتاج العالمي.</a:t>
            </a:r>
          </a:p>
          <a:p>
            <a:pPr algn="r" rtl="1">
              <a:lnSpc>
                <a:spcPct val="150000"/>
              </a:lnSpc>
            </a:pPr>
            <a:r>
              <a:rPr lang="ar-KW" b="1" dirty="0"/>
              <a:t>69% من تراجع الإنتاج في مجموعة دول أفريقيا، نتج عن تراجع إنتاج </a:t>
            </a:r>
            <a:r>
              <a:rPr lang="ar-KW" b="1" dirty="0">
                <a:solidFill>
                  <a:srgbClr val="99FF33"/>
                </a:solidFill>
              </a:rPr>
              <a:t>ليبيا</a:t>
            </a:r>
            <a:r>
              <a:rPr lang="ar-KW" b="1" dirty="0"/>
              <a:t> بمقدار 843 ألف ب/ي بين النصف الأول من 2019 والنصف الأول من 2020.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80DB18-1CEF-45E8-BD81-2F4CF25BA3DF}"/>
              </a:ext>
            </a:extLst>
          </p:cNvPr>
          <p:cNvSpPr txBox="1">
            <a:spLocks/>
          </p:cNvSpPr>
          <p:nvPr/>
        </p:nvSpPr>
        <p:spPr>
          <a:xfrm>
            <a:off x="1103312" y="3750394"/>
            <a:ext cx="9335098" cy="242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KW" b="1" dirty="0"/>
              <a:t>مثّل تراجع الإنتاج في الشرق الأوسط (1.23 مليون ب/ي) حوالي 35% من تراجع معدلات الإنتاج العالمي.</a:t>
            </a:r>
          </a:p>
          <a:p>
            <a:pPr marL="361950" indent="0" algn="r" rtl="1">
              <a:buNone/>
            </a:pPr>
            <a:r>
              <a:rPr lang="ar-KW" b="1" dirty="0"/>
              <a:t>لكن هذا التراجع مرتبط بمعظمه باتفاقية أوبك لتخفيض الإنتاج:</a:t>
            </a:r>
          </a:p>
          <a:p>
            <a:pPr marL="447675" lvl="1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KW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بلغ متوسط  إنتاج دول أوبك نحو 30.3 مليون ب/ي في النصف الأول من 2019، بينما انخفض إلى 27 مليون ب/ي في النصف الأول من 2020</a:t>
            </a:r>
            <a:endParaRPr lang="en-US" b="1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F65D1-9EE2-4FDD-83B9-3A43A5C88B6A}"/>
              </a:ext>
            </a:extLst>
          </p:cNvPr>
          <p:cNvSpPr txBox="1"/>
          <p:nvPr/>
        </p:nvSpPr>
        <p:spPr>
          <a:xfrm>
            <a:off x="5947893" y="5354877"/>
            <a:ext cx="20409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 u="none" strike="noStrike" dirty="0">
                <a:solidFill>
                  <a:schemeClr val="tx1">
                    <a:lumMod val="75000"/>
                  </a:schemeClr>
                </a:solidFill>
                <a:effectLst/>
              </a:rPr>
              <a:t>OPEC Monthly Oil Market Reports</a:t>
            </a:r>
            <a:endParaRPr lang="en-US" sz="9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5815F78-27F3-49EE-B658-872E6F40B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321828"/>
              </p:ext>
            </p:extLst>
          </p:nvPr>
        </p:nvGraphicFramePr>
        <p:xfrm>
          <a:off x="4471811" y="498529"/>
          <a:ext cx="3292114" cy="198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D5797DB-7C35-40FF-BFD3-EFBF74DB6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69340"/>
              </p:ext>
            </p:extLst>
          </p:nvPr>
        </p:nvGraphicFramePr>
        <p:xfrm>
          <a:off x="7576674" y="4607379"/>
          <a:ext cx="298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5761E37-49DE-4733-B9C8-E3F780047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773984"/>
              </p:ext>
            </p:extLst>
          </p:nvPr>
        </p:nvGraphicFramePr>
        <p:xfrm>
          <a:off x="7576674" y="2807379"/>
          <a:ext cx="298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321979B-4C25-44EE-A902-65C4FB5F3D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20226"/>
              </p:ext>
            </p:extLst>
          </p:nvPr>
        </p:nvGraphicFramePr>
        <p:xfrm>
          <a:off x="4601746" y="4607379"/>
          <a:ext cx="298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37230EA-5485-4F0A-ABCA-28543D727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115444"/>
              </p:ext>
            </p:extLst>
          </p:nvPr>
        </p:nvGraphicFramePr>
        <p:xfrm>
          <a:off x="4594498" y="2807379"/>
          <a:ext cx="298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E9D969C-B9B6-4FE5-85E0-A4D903B99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452291"/>
              </p:ext>
            </p:extLst>
          </p:nvPr>
        </p:nvGraphicFramePr>
        <p:xfrm>
          <a:off x="1616023" y="4607379"/>
          <a:ext cx="298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D2BA466-5240-4E37-BCA4-48BD3DB422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052952"/>
              </p:ext>
            </p:extLst>
          </p:nvPr>
        </p:nvGraphicFramePr>
        <p:xfrm>
          <a:off x="1614853" y="2807379"/>
          <a:ext cx="298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BFE463-DECB-4E6E-96E5-79699256C7DB}"/>
              </a:ext>
            </a:extLst>
          </p:cNvPr>
          <p:cNvCxnSpPr/>
          <p:nvPr/>
        </p:nvCxnSpPr>
        <p:spPr>
          <a:xfrm>
            <a:off x="1614853" y="4607379"/>
            <a:ext cx="8949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314B84C-5F13-45C2-814F-83D39B783A38}"/>
              </a:ext>
            </a:extLst>
          </p:cNvPr>
          <p:cNvSpPr txBox="1"/>
          <p:nvPr/>
        </p:nvSpPr>
        <p:spPr>
          <a:xfrm>
            <a:off x="7857443" y="1263769"/>
            <a:ext cx="4241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KW" b="1" dirty="0"/>
              <a:t>مقارنة معدل إنتاج النفط خلال </a:t>
            </a:r>
            <a:r>
              <a:rPr lang="ar-KW" sz="1800" b="1" dirty="0"/>
              <a:t>النصف الأول من 2020</a:t>
            </a:r>
          </a:p>
          <a:p>
            <a:pPr algn="ctr" rtl="1"/>
            <a:r>
              <a:rPr lang="ar-KW" b="1" dirty="0"/>
              <a:t>مع النصف الأول من عام 2019</a:t>
            </a:r>
            <a:endParaRPr lang="ar-KW" sz="1800" b="1" dirty="0"/>
          </a:p>
          <a:p>
            <a:pPr algn="ctr"/>
            <a:r>
              <a:rPr lang="ar-KW" b="1" dirty="0"/>
              <a:t>مليون ب/ي</a:t>
            </a:r>
            <a:endParaRPr lang="ar-KW" sz="1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A874FC-818A-4484-8538-98F49171A54C}"/>
              </a:ext>
            </a:extLst>
          </p:cNvPr>
          <p:cNvGrpSpPr/>
          <p:nvPr/>
        </p:nvGrpSpPr>
        <p:grpSpPr>
          <a:xfrm>
            <a:off x="7096401" y="886650"/>
            <a:ext cx="502703" cy="549942"/>
            <a:chOff x="7096401" y="886650"/>
            <a:chExt cx="502703" cy="5499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1F1511-3445-4766-8DBF-3265EC12814A}"/>
                </a:ext>
              </a:extLst>
            </p:cNvPr>
            <p:cNvSpPr txBox="1"/>
            <p:nvPr/>
          </p:nvSpPr>
          <p:spPr>
            <a:xfrm>
              <a:off x="7096401" y="886650"/>
              <a:ext cx="502703" cy="230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 rtl="1"/>
              <a:r>
                <a:rPr lang="ar-KW" sz="900" dirty="0"/>
                <a:t>-4.4%</a:t>
              </a:r>
              <a:endParaRPr lang="en-US" sz="900" dirty="0"/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11431ABF-5BE9-4E98-A4D0-9DEAA5FFE2B6}"/>
                </a:ext>
              </a:extLst>
            </p:cNvPr>
            <p:cNvSpPr/>
            <p:nvPr/>
          </p:nvSpPr>
          <p:spPr>
            <a:xfrm>
              <a:off x="7139665" y="1117275"/>
              <a:ext cx="416173" cy="319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2A8226-1261-45E9-82EA-8C7B87B0124F}"/>
              </a:ext>
            </a:extLst>
          </p:cNvPr>
          <p:cNvGrpSpPr/>
          <p:nvPr/>
        </p:nvGrpSpPr>
        <p:grpSpPr>
          <a:xfrm>
            <a:off x="3956610" y="3135986"/>
            <a:ext cx="566213" cy="550034"/>
            <a:chOff x="3956610" y="3135986"/>
            <a:chExt cx="566213" cy="55003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28BCE3-4E9D-4108-B4D5-FF273A87AB05}"/>
                </a:ext>
              </a:extLst>
            </p:cNvPr>
            <p:cNvSpPr txBox="1"/>
            <p:nvPr/>
          </p:nvSpPr>
          <p:spPr>
            <a:xfrm>
              <a:off x="3956610" y="3135986"/>
              <a:ext cx="566213" cy="230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 rtl="1"/>
              <a:r>
                <a:rPr lang="ar-KW" sz="900" dirty="0"/>
                <a:t>-2.6%</a:t>
              </a:r>
              <a:endParaRPr lang="en-US" sz="900" dirty="0"/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05144453-E7DF-4B1E-9783-EB94C56D7271}"/>
                </a:ext>
              </a:extLst>
            </p:cNvPr>
            <p:cNvSpPr/>
            <p:nvPr/>
          </p:nvSpPr>
          <p:spPr>
            <a:xfrm>
              <a:off x="4030499" y="3366703"/>
              <a:ext cx="416173" cy="319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636767-57EC-4E16-9C01-279EAE1C7BD5}"/>
              </a:ext>
            </a:extLst>
          </p:cNvPr>
          <p:cNvGrpSpPr/>
          <p:nvPr/>
        </p:nvGrpSpPr>
        <p:grpSpPr>
          <a:xfrm>
            <a:off x="3963810" y="4954245"/>
            <a:ext cx="566213" cy="551633"/>
            <a:chOff x="3963810" y="4954245"/>
            <a:chExt cx="566213" cy="5516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E25499-C0FA-4B63-802E-6BDD6FD8CE25}"/>
                </a:ext>
              </a:extLst>
            </p:cNvPr>
            <p:cNvSpPr txBox="1"/>
            <p:nvPr/>
          </p:nvSpPr>
          <p:spPr>
            <a:xfrm>
              <a:off x="3963810" y="4954245"/>
              <a:ext cx="566213" cy="230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 rtl="1"/>
              <a:r>
                <a:rPr lang="ar-KW" sz="900" dirty="0"/>
                <a:t>-4.9%</a:t>
              </a:r>
              <a:endParaRPr lang="en-US" sz="900" dirty="0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3F2BCC54-F365-4FB8-90A8-0494EFEAEB36}"/>
                </a:ext>
              </a:extLst>
            </p:cNvPr>
            <p:cNvSpPr/>
            <p:nvPr/>
          </p:nvSpPr>
          <p:spPr>
            <a:xfrm>
              <a:off x="4045738" y="5186561"/>
              <a:ext cx="416173" cy="319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36D14A6-C9BB-4448-B7C3-E7E6040E774C}"/>
              </a:ext>
            </a:extLst>
          </p:cNvPr>
          <p:cNvGrpSpPr/>
          <p:nvPr/>
        </p:nvGrpSpPr>
        <p:grpSpPr>
          <a:xfrm>
            <a:off x="7011614" y="4954245"/>
            <a:ext cx="502703" cy="549735"/>
            <a:chOff x="7011614" y="4954245"/>
            <a:chExt cx="502703" cy="5497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A88DE3-367D-447A-9A6F-6A5081520F54}"/>
                </a:ext>
              </a:extLst>
            </p:cNvPr>
            <p:cNvSpPr txBox="1"/>
            <p:nvPr/>
          </p:nvSpPr>
          <p:spPr>
            <a:xfrm>
              <a:off x="7011614" y="4954245"/>
              <a:ext cx="502703" cy="230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 rtl="1"/>
              <a:r>
                <a:rPr lang="ar-KW" sz="900" dirty="0"/>
                <a:t>-5.4%</a:t>
              </a:r>
              <a:endParaRPr lang="en-US" sz="900" dirty="0"/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4BBDCDEA-802D-47A4-BAF4-124EB5D35FD2}"/>
                </a:ext>
              </a:extLst>
            </p:cNvPr>
            <p:cNvSpPr/>
            <p:nvPr/>
          </p:nvSpPr>
          <p:spPr>
            <a:xfrm>
              <a:off x="7062711" y="5184663"/>
              <a:ext cx="416173" cy="319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F02911-0C72-488B-BC62-CBC2058A74DC}"/>
              </a:ext>
            </a:extLst>
          </p:cNvPr>
          <p:cNvGrpSpPr/>
          <p:nvPr/>
        </p:nvGrpSpPr>
        <p:grpSpPr>
          <a:xfrm>
            <a:off x="9978377" y="4954245"/>
            <a:ext cx="502703" cy="549735"/>
            <a:chOff x="9978377" y="4954245"/>
            <a:chExt cx="502703" cy="5497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7B90CD-6DBE-4865-8A42-A5B2DAB53BF6}"/>
                </a:ext>
              </a:extLst>
            </p:cNvPr>
            <p:cNvSpPr txBox="1"/>
            <p:nvPr/>
          </p:nvSpPr>
          <p:spPr>
            <a:xfrm>
              <a:off x="9978377" y="4954245"/>
              <a:ext cx="502703" cy="230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KW" sz="900" dirty="0"/>
                <a:t>-1.9%</a:t>
              </a:r>
              <a:endParaRPr lang="en-US" sz="900" dirty="0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6BA1F93A-FE5B-4DDC-BAC9-51B70710C0DC}"/>
                </a:ext>
              </a:extLst>
            </p:cNvPr>
            <p:cNvSpPr/>
            <p:nvPr/>
          </p:nvSpPr>
          <p:spPr>
            <a:xfrm>
              <a:off x="10029256" y="5184663"/>
              <a:ext cx="416173" cy="319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CA22ED-71D0-4ADE-837B-1BFE20C7AC48}"/>
              </a:ext>
            </a:extLst>
          </p:cNvPr>
          <p:cNvGrpSpPr/>
          <p:nvPr/>
        </p:nvGrpSpPr>
        <p:grpSpPr>
          <a:xfrm>
            <a:off x="9915496" y="3135986"/>
            <a:ext cx="603934" cy="612331"/>
            <a:chOff x="9915496" y="3135986"/>
            <a:chExt cx="603934" cy="612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2E84F7-97E6-49E9-B377-CBB963451CE3}"/>
                </a:ext>
              </a:extLst>
            </p:cNvPr>
            <p:cNvSpPr txBox="1"/>
            <p:nvPr/>
          </p:nvSpPr>
          <p:spPr>
            <a:xfrm>
              <a:off x="9915496" y="3135986"/>
              <a:ext cx="603934" cy="2308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 rtl="1"/>
              <a:r>
                <a:rPr lang="ar-KW" sz="900" dirty="0"/>
                <a:t>+11.1%</a:t>
              </a:r>
              <a:endParaRPr lang="en-US" sz="900" dirty="0"/>
            </a:p>
          </p:txBody>
        </p: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6ED28AA5-8D11-4A44-B11D-2C6C7BAE2734}"/>
                </a:ext>
              </a:extLst>
            </p:cNvPr>
            <p:cNvSpPr/>
            <p:nvPr/>
          </p:nvSpPr>
          <p:spPr>
            <a:xfrm rot="10800000">
              <a:off x="10085643" y="3429000"/>
              <a:ext cx="300158" cy="319317"/>
            </a:xfrm>
            <a:prstGeom prst="downArrow">
              <a:avLst>
                <a:gd name="adj1" fmla="val 50000"/>
                <a:gd name="adj2" fmla="val 62693"/>
              </a:avLst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en-US" sz="9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67D2BF-72D8-41CB-92E5-AD9DABEBEAD2}"/>
              </a:ext>
            </a:extLst>
          </p:cNvPr>
          <p:cNvGrpSpPr/>
          <p:nvPr/>
        </p:nvGrpSpPr>
        <p:grpSpPr>
          <a:xfrm>
            <a:off x="6935851" y="3135986"/>
            <a:ext cx="566213" cy="549672"/>
            <a:chOff x="6935851" y="3135986"/>
            <a:chExt cx="566213" cy="5496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12D150-8961-40CA-9AFC-EC9F5B2B56C1}"/>
                </a:ext>
              </a:extLst>
            </p:cNvPr>
            <p:cNvSpPr txBox="1"/>
            <p:nvPr/>
          </p:nvSpPr>
          <p:spPr>
            <a:xfrm>
              <a:off x="6935851" y="3135986"/>
              <a:ext cx="566213" cy="230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 rtl="1"/>
              <a:r>
                <a:rPr lang="ar-KW" sz="900" dirty="0"/>
                <a:t>-16.8%</a:t>
              </a:r>
              <a:endParaRPr lang="en-US" sz="900" dirty="0"/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3DE3FDCE-036B-4FB0-8BB2-653200B91A92}"/>
                </a:ext>
              </a:extLst>
            </p:cNvPr>
            <p:cNvSpPr/>
            <p:nvPr/>
          </p:nvSpPr>
          <p:spPr>
            <a:xfrm>
              <a:off x="7027285" y="3366341"/>
              <a:ext cx="416173" cy="319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KW" dirty="0"/>
                <a:t>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4033425"/>
      </p:ext>
    </p:extLst>
  </p:cSld>
  <p:clrMapOvr>
    <a:masterClrMapping/>
  </p:clrMapOvr>
  <p:transition spd="slow" advTm="102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4" grpId="0">
        <p:bldAsOne/>
      </p:bldGraphic>
      <p:bldGraphic spid="19" grpId="0">
        <p:bldAsOne/>
      </p:bldGraphic>
      <p:bldGraphic spid="21" grpId="0">
        <p:bldAsOne/>
      </p:bldGraphic>
      <p:bldGraphic spid="13" grpId="0">
        <p:bldAsOne/>
      </p:bldGraphic>
      <p:bldGraphic spid="16" grpId="0">
        <p:bldAsOne/>
      </p:bldGraphic>
      <p:bldGraphic spid="2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CFD593-E36E-4C4F-96E7-5803E95096D8}"/>
              </a:ext>
            </a:extLst>
          </p:cNvPr>
          <p:cNvSpPr txBox="1"/>
          <p:nvPr/>
        </p:nvSpPr>
        <p:spPr>
          <a:xfrm>
            <a:off x="8811687" y="1170129"/>
            <a:ext cx="3344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KW" sz="1800" b="1" dirty="0"/>
              <a:t>معدل إنتاج النفط</a:t>
            </a:r>
            <a:br>
              <a:rPr lang="ar-KW" sz="1800" b="1" dirty="0"/>
            </a:br>
            <a:r>
              <a:rPr lang="ar-KW" sz="1800" b="1" dirty="0"/>
              <a:t>شهري أيار/ مايو وحزيران/ يونيو 2020</a:t>
            </a:r>
          </a:p>
          <a:p>
            <a:pPr algn="ctr"/>
            <a:r>
              <a:rPr lang="ar-KW" b="1" dirty="0"/>
              <a:t>مليون ب/ي</a:t>
            </a:r>
            <a:endParaRPr lang="ar-KW" sz="18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9C128C-3F46-45F9-85E8-DE9FFD1BE551}"/>
              </a:ext>
            </a:extLst>
          </p:cNvPr>
          <p:cNvCxnSpPr/>
          <p:nvPr/>
        </p:nvCxnSpPr>
        <p:spPr>
          <a:xfrm>
            <a:off x="1601107" y="4610823"/>
            <a:ext cx="89640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BBF41-7901-4712-96AB-03778EB1D776}"/>
              </a:ext>
            </a:extLst>
          </p:cNvPr>
          <p:cNvGrpSpPr/>
          <p:nvPr/>
        </p:nvGrpSpPr>
        <p:grpSpPr>
          <a:xfrm>
            <a:off x="7577112" y="2810823"/>
            <a:ext cx="2988000" cy="1800000"/>
            <a:chOff x="7577112" y="2810823"/>
            <a:chExt cx="2988000" cy="180000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C5941403-CA6D-45B8-84F2-59C1AFCC8A8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9792697"/>
                </p:ext>
              </p:extLst>
            </p:nvPr>
          </p:nvGraphicFramePr>
          <p:xfrm>
            <a:off x="7577112" y="2810823"/>
            <a:ext cx="298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611330-B743-45AA-AB99-D325F00DC850}"/>
                </a:ext>
              </a:extLst>
            </p:cNvPr>
            <p:cNvSpPr txBox="1"/>
            <p:nvPr/>
          </p:nvSpPr>
          <p:spPr>
            <a:xfrm>
              <a:off x="9976181" y="2928412"/>
              <a:ext cx="553309" cy="2308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r" rtl="1">
                <a:defRPr sz="900"/>
              </a:lvl1pPr>
            </a:lstStyle>
            <a:p>
              <a:r>
                <a:rPr lang="ar-KW" dirty="0"/>
                <a:t>+0.4%</a:t>
              </a:r>
              <a:endParaRPr lang="en-US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2836E6F4-372D-46E5-8682-B218078E7475}"/>
                </a:ext>
              </a:extLst>
            </p:cNvPr>
            <p:cNvSpPr/>
            <p:nvPr/>
          </p:nvSpPr>
          <p:spPr>
            <a:xfrm rot="10800000">
              <a:off x="10102755" y="3208664"/>
              <a:ext cx="300158" cy="319317"/>
            </a:xfrm>
            <a:prstGeom prst="downArrow">
              <a:avLst>
                <a:gd name="adj1" fmla="val 50000"/>
                <a:gd name="adj2" fmla="val 62693"/>
              </a:avLst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en-US" sz="9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C18BC-5AF8-4140-8C8B-A2DE76C0288A}"/>
              </a:ext>
            </a:extLst>
          </p:cNvPr>
          <p:cNvGrpSpPr/>
          <p:nvPr/>
        </p:nvGrpSpPr>
        <p:grpSpPr>
          <a:xfrm>
            <a:off x="1601111" y="2810823"/>
            <a:ext cx="2988000" cy="1800000"/>
            <a:chOff x="1601111" y="2810823"/>
            <a:chExt cx="2988000" cy="1800000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879EFADA-428C-48E0-B88C-D9CCE0ED34D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2239352"/>
                </p:ext>
              </p:extLst>
            </p:nvPr>
          </p:nvGraphicFramePr>
          <p:xfrm>
            <a:off x="1601111" y="2810823"/>
            <a:ext cx="298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4CE802-FEEB-460B-8D25-BAFF068EC1BB}"/>
                </a:ext>
              </a:extLst>
            </p:cNvPr>
            <p:cNvSpPr txBox="1"/>
            <p:nvPr/>
          </p:nvSpPr>
          <p:spPr>
            <a:xfrm>
              <a:off x="3924346" y="2987787"/>
              <a:ext cx="553309" cy="2308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r" rtl="1">
                <a:defRPr sz="900"/>
              </a:lvl1pPr>
            </a:lstStyle>
            <a:p>
              <a:r>
                <a:rPr lang="ar-KW" dirty="0"/>
                <a:t>+1.5%</a:t>
              </a:r>
              <a:endParaRPr lang="en-US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C7F20D75-5A77-48A0-8C71-4C5BCA0CA20C}"/>
                </a:ext>
              </a:extLst>
            </p:cNvPr>
            <p:cNvSpPr/>
            <p:nvPr/>
          </p:nvSpPr>
          <p:spPr>
            <a:xfrm rot="10800000">
              <a:off x="4050921" y="3252939"/>
              <a:ext cx="300158" cy="319317"/>
            </a:xfrm>
            <a:prstGeom prst="downArrow">
              <a:avLst>
                <a:gd name="adj1" fmla="val 50000"/>
                <a:gd name="adj2" fmla="val 62693"/>
              </a:avLst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en-US" sz="9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B54E8D-317F-4176-BB8A-161D2D551E60}"/>
              </a:ext>
            </a:extLst>
          </p:cNvPr>
          <p:cNvGrpSpPr/>
          <p:nvPr/>
        </p:nvGrpSpPr>
        <p:grpSpPr>
          <a:xfrm>
            <a:off x="7577111" y="4610823"/>
            <a:ext cx="2988000" cy="1800000"/>
            <a:chOff x="7577111" y="4610823"/>
            <a:chExt cx="2988000" cy="1800000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63182AA7-1B74-4810-A4A0-05E43ED3E92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6566754"/>
                </p:ext>
              </p:extLst>
            </p:nvPr>
          </p:nvGraphicFramePr>
          <p:xfrm>
            <a:off x="7577111" y="4610823"/>
            <a:ext cx="298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A9517C-B273-4E24-8BDE-5E57C37CA679}"/>
                </a:ext>
              </a:extLst>
            </p:cNvPr>
            <p:cNvSpPr txBox="1"/>
            <p:nvPr/>
          </p:nvSpPr>
          <p:spPr>
            <a:xfrm>
              <a:off x="9976180" y="4787787"/>
              <a:ext cx="553309" cy="2308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r" rtl="1">
                <a:defRPr sz="900"/>
              </a:lvl1pPr>
            </a:lstStyle>
            <a:p>
              <a:r>
                <a:rPr lang="ar-KW" dirty="0"/>
                <a:t>+4.1%</a:t>
              </a:r>
              <a:endParaRPr lang="en-US" dirty="0"/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53762B21-6D74-4D83-8B62-2741DA3C6FD6}"/>
                </a:ext>
              </a:extLst>
            </p:cNvPr>
            <p:cNvSpPr/>
            <p:nvPr/>
          </p:nvSpPr>
          <p:spPr>
            <a:xfrm rot="10800000">
              <a:off x="10114875" y="5052939"/>
              <a:ext cx="300158" cy="319317"/>
            </a:xfrm>
            <a:prstGeom prst="downArrow">
              <a:avLst>
                <a:gd name="adj1" fmla="val 50000"/>
                <a:gd name="adj2" fmla="val 62693"/>
              </a:avLst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endParaRPr lang="en-US" sz="9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42C6A9F-2612-4827-A4E7-43497D2DD3EB}"/>
              </a:ext>
            </a:extLst>
          </p:cNvPr>
          <p:cNvGrpSpPr/>
          <p:nvPr/>
        </p:nvGrpSpPr>
        <p:grpSpPr>
          <a:xfrm>
            <a:off x="4441369" y="610472"/>
            <a:ext cx="3294000" cy="1998000"/>
            <a:chOff x="4441369" y="610472"/>
            <a:chExt cx="3294000" cy="1998000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2BC2A200-BC57-4E94-B72B-BE3AF4FCAD2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2872245"/>
                </p:ext>
              </p:extLst>
            </p:nvPr>
          </p:nvGraphicFramePr>
          <p:xfrm>
            <a:off x="4441369" y="610472"/>
            <a:ext cx="3294000" cy="199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9E0FA8-627B-4D77-91AC-953E357A7510}"/>
                </a:ext>
              </a:extLst>
            </p:cNvPr>
            <p:cNvSpPr txBox="1"/>
            <p:nvPr/>
          </p:nvSpPr>
          <p:spPr>
            <a:xfrm>
              <a:off x="6874304" y="800367"/>
              <a:ext cx="553309" cy="230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KW" sz="900" dirty="0"/>
                <a:t>-0.9%</a:t>
              </a:r>
              <a:endParaRPr lang="en-US" sz="900" dirty="0"/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B20BE804-E269-406B-9074-5CB08D84251F}"/>
                </a:ext>
              </a:extLst>
            </p:cNvPr>
            <p:cNvSpPr/>
            <p:nvPr/>
          </p:nvSpPr>
          <p:spPr>
            <a:xfrm>
              <a:off x="6952217" y="1034762"/>
              <a:ext cx="416173" cy="319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8B933-C9E6-427E-9731-14E431177E78}"/>
              </a:ext>
            </a:extLst>
          </p:cNvPr>
          <p:cNvGrpSpPr/>
          <p:nvPr/>
        </p:nvGrpSpPr>
        <p:grpSpPr>
          <a:xfrm>
            <a:off x="1601107" y="4610823"/>
            <a:ext cx="2988000" cy="1800000"/>
            <a:chOff x="1601107" y="4610823"/>
            <a:chExt cx="2988000" cy="1800000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505CDD45-F0CA-4FEE-BF17-E915396600F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1769317"/>
                </p:ext>
              </p:extLst>
            </p:nvPr>
          </p:nvGraphicFramePr>
          <p:xfrm>
            <a:off x="1601107" y="4610823"/>
            <a:ext cx="298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495984-A637-4105-BBA0-83DFDBFCFAF3}"/>
                </a:ext>
              </a:extLst>
            </p:cNvPr>
            <p:cNvSpPr txBox="1"/>
            <p:nvPr/>
          </p:nvSpPr>
          <p:spPr>
            <a:xfrm>
              <a:off x="3869399" y="4822107"/>
              <a:ext cx="553309" cy="230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KW" sz="900" dirty="0"/>
                <a:t>-5.6%</a:t>
              </a:r>
              <a:endParaRPr lang="en-US" sz="900" dirty="0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408FF977-BE4B-4516-8D4C-AABFC18CA169}"/>
                </a:ext>
              </a:extLst>
            </p:cNvPr>
            <p:cNvSpPr/>
            <p:nvPr/>
          </p:nvSpPr>
          <p:spPr>
            <a:xfrm>
              <a:off x="3937935" y="5051190"/>
              <a:ext cx="416173" cy="319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F9CD8D-16D3-4973-A9FC-A90A5FA6FFA0}"/>
              </a:ext>
            </a:extLst>
          </p:cNvPr>
          <p:cNvGrpSpPr/>
          <p:nvPr/>
        </p:nvGrpSpPr>
        <p:grpSpPr>
          <a:xfrm>
            <a:off x="4589109" y="4610823"/>
            <a:ext cx="2988000" cy="1800000"/>
            <a:chOff x="4589109" y="4610823"/>
            <a:chExt cx="2988000" cy="1800000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24FEF29E-B286-4CAF-A725-B988B9FC6FB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994961"/>
                </p:ext>
              </p:extLst>
            </p:nvPr>
          </p:nvGraphicFramePr>
          <p:xfrm>
            <a:off x="4589109" y="4610823"/>
            <a:ext cx="298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490A85-36FD-4742-B1D0-76C1E7D91128}"/>
                </a:ext>
              </a:extLst>
            </p:cNvPr>
            <p:cNvSpPr txBox="1"/>
            <p:nvPr/>
          </p:nvSpPr>
          <p:spPr>
            <a:xfrm>
              <a:off x="6857399" y="4903203"/>
              <a:ext cx="553309" cy="230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KW" sz="900" dirty="0"/>
                <a:t>-2.5%</a:t>
              </a:r>
              <a:endParaRPr lang="en-US" sz="900" dirty="0"/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2A630385-1031-4A72-8955-373020C0F629}"/>
                </a:ext>
              </a:extLst>
            </p:cNvPr>
            <p:cNvSpPr/>
            <p:nvPr/>
          </p:nvSpPr>
          <p:spPr>
            <a:xfrm>
              <a:off x="6919012" y="5132287"/>
              <a:ext cx="416173" cy="319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6B0F575-49A9-4D82-9616-FE9C0B4EACC0}"/>
              </a:ext>
            </a:extLst>
          </p:cNvPr>
          <p:cNvGrpSpPr/>
          <p:nvPr/>
        </p:nvGrpSpPr>
        <p:grpSpPr>
          <a:xfrm>
            <a:off x="4589111" y="2810823"/>
            <a:ext cx="2988000" cy="1800000"/>
            <a:chOff x="4589111" y="2810823"/>
            <a:chExt cx="2988000" cy="180000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DF4AFBB7-BFE7-4CEF-A24E-A19A335457C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9296958"/>
                </p:ext>
              </p:extLst>
            </p:nvPr>
          </p:nvGraphicFramePr>
          <p:xfrm>
            <a:off x="4589111" y="2810823"/>
            <a:ext cx="298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14D4FE-71E5-43E3-8300-F1AB94134F67}"/>
                </a:ext>
              </a:extLst>
            </p:cNvPr>
            <p:cNvSpPr txBox="1"/>
            <p:nvPr/>
          </p:nvSpPr>
          <p:spPr>
            <a:xfrm>
              <a:off x="6912346" y="2987787"/>
              <a:ext cx="553309" cy="2308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KW" sz="900" dirty="0"/>
                <a:t>-0.8%</a:t>
              </a:r>
              <a:endParaRPr lang="en-US" sz="900" dirty="0"/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4DD7EFCC-35C8-4DDF-A3D4-2B82D815F732}"/>
                </a:ext>
              </a:extLst>
            </p:cNvPr>
            <p:cNvSpPr/>
            <p:nvPr/>
          </p:nvSpPr>
          <p:spPr>
            <a:xfrm>
              <a:off x="6981653" y="3213064"/>
              <a:ext cx="416173" cy="3193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284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184">
        <p15:prstTrans prst="fallOver"/>
      </p:transition>
    </mc:Choice>
    <mc:Fallback xmlns="">
      <p:transition spd="slow" advTm="111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A6F3-5B13-4C9B-A139-1F27CB88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138" y="452718"/>
            <a:ext cx="8650329" cy="1400530"/>
          </a:xfrm>
        </p:spPr>
        <p:txBody>
          <a:bodyPr/>
          <a:lstStyle/>
          <a:p>
            <a:pPr algn="r"/>
            <a:r>
              <a:rPr lang="ar-KW" sz="2400" b="1" dirty="0"/>
              <a:t>مقارنة إنتاج الدول العربية من النفط بين شهري أيار/مايو، وحزيران/يونيو 2020</a:t>
            </a:r>
            <a:endParaRPr lang="en-US" sz="24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5BFA2D2-2C3C-4CC7-9B03-1DC3CAC407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074392"/>
              </p:ext>
            </p:extLst>
          </p:nvPr>
        </p:nvGraphicFramePr>
        <p:xfrm>
          <a:off x="1376443" y="1294410"/>
          <a:ext cx="9323222" cy="522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464116B-E6F7-4222-97AC-994C4F1D3881}"/>
              </a:ext>
            </a:extLst>
          </p:cNvPr>
          <p:cNvSpPr txBox="1"/>
          <p:nvPr/>
        </p:nvSpPr>
        <p:spPr>
          <a:xfrm>
            <a:off x="124063" y="6516536"/>
            <a:ext cx="7109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 u="none" strike="noStrike" dirty="0">
                <a:solidFill>
                  <a:schemeClr val="tx1">
                    <a:lumMod val="75000"/>
                  </a:schemeClr>
                </a:solidFill>
                <a:effectLst/>
              </a:rPr>
              <a:t>Source of </a:t>
            </a:r>
            <a:r>
              <a:rPr lang="en-US" sz="900" dirty="0">
                <a:solidFill>
                  <a:schemeClr val="tx1">
                    <a:lumMod val="75000"/>
                  </a:schemeClr>
                </a:solidFill>
              </a:rPr>
              <a:t>data: </a:t>
            </a:r>
            <a:r>
              <a:rPr lang="en-US" sz="900" b="0" i="0" u="none" strike="noStrike" dirty="0">
                <a:solidFill>
                  <a:schemeClr val="tx1">
                    <a:lumMod val="75000"/>
                  </a:schemeClr>
                </a:solidFill>
                <a:effectLst/>
              </a:rPr>
              <a:t>Oil &amp; Gas Journal   Volume 118.9a, Sept. 14, 2020</a:t>
            </a:r>
            <a:r>
              <a:rPr lang="en-US" sz="900" dirty="0">
                <a:solidFill>
                  <a:schemeClr val="tx1">
                    <a:lumMod val="75000"/>
                  </a:schemeClr>
                </a:solidFill>
              </a:rPr>
              <a:t> + OPEC Monthly Oil Market Reports: January 2019- July 2020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D76784-04C5-41F0-B701-867DC22333F4}"/>
              </a:ext>
            </a:extLst>
          </p:cNvPr>
          <p:cNvSpPr/>
          <p:nvPr/>
        </p:nvSpPr>
        <p:spPr>
          <a:xfrm>
            <a:off x="5638800" y="1472038"/>
            <a:ext cx="914400" cy="676893"/>
          </a:xfrm>
          <a:prstGeom prst="downArrow">
            <a:avLst>
              <a:gd name="adj1" fmla="val 50000"/>
              <a:gd name="adj2" fmla="val 835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1200" b="1" dirty="0"/>
              <a:t>-6%</a:t>
            </a:r>
            <a:endParaRPr lang="en-US" sz="1200" b="1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6490382-1D21-4151-A3A5-B0DE13D98DDE}"/>
              </a:ext>
            </a:extLst>
          </p:cNvPr>
          <p:cNvSpPr/>
          <p:nvPr/>
        </p:nvSpPr>
        <p:spPr>
          <a:xfrm>
            <a:off x="4331876" y="4459959"/>
            <a:ext cx="308758" cy="214555"/>
          </a:xfrm>
          <a:prstGeom prst="downArrow">
            <a:avLst>
              <a:gd name="adj1" fmla="val 50000"/>
              <a:gd name="adj2" fmla="val 899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0C3A434-15A7-4795-B9C9-6AE804D20E76}"/>
              </a:ext>
            </a:extLst>
          </p:cNvPr>
          <p:cNvSpPr/>
          <p:nvPr/>
        </p:nvSpPr>
        <p:spPr>
          <a:xfrm>
            <a:off x="2668526" y="1413164"/>
            <a:ext cx="308758" cy="214555"/>
          </a:xfrm>
          <a:prstGeom prst="downArrow">
            <a:avLst>
              <a:gd name="adj1" fmla="val 50000"/>
              <a:gd name="adj2" fmla="val 899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A243C63-A757-4028-8C4B-58D7D3E6F3AE}"/>
              </a:ext>
            </a:extLst>
          </p:cNvPr>
          <p:cNvSpPr/>
          <p:nvPr/>
        </p:nvSpPr>
        <p:spPr>
          <a:xfrm>
            <a:off x="3740617" y="4253500"/>
            <a:ext cx="308758" cy="214555"/>
          </a:xfrm>
          <a:prstGeom prst="downArrow">
            <a:avLst>
              <a:gd name="adj1" fmla="val 50000"/>
              <a:gd name="adj2" fmla="val 8995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C62DD0D-9D0E-4570-A672-8AB0B15A11EA}"/>
              </a:ext>
            </a:extLst>
          </p:cNvPr>
          <p:cNvSpPr/>
          <p:nvPr/>
        </p:nvSpPr>
        <p:spPr>
          <a:xfrm rot="10800000">
            <a:off x="5455826" y="5076581"/>
            <a:ext cx="308758" cy="214555"/>
          </a:xfrm>
          <a:prstGeom prst="downArrow">
            <a:avLst>
              <a:gd name="adj1" fmla="val 50000"/>
              <a:gd name="adj2" fmla="val 89955"/>
            </a:avLst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1D28744-0F5C-4A44-8ED2-E1E0CE426990}"/>
              </a:ext>
            </a:extLst>
          </p:cNvPr>
          <p:cNvSpPr/>
          <p:nvPr/>
        </p:nvSpPr>
        <p:spPr>
          <a:xfrm rot="10800000">
            <a:off x="6617876" y="5183859"/>
            <a:ext cx="308758" cy="214555"/>
          </a:xfrm>
          <a:prstGeom prst="downArrow">
            <a:avLst>
              <a:gd name="adj1" fmla="val 50000"/>
              <a:gd name="adj2" fmla="val 89955"/>
            </a:avLst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D38698D-711B-45B5-96CA-5C95766CCCD9}"/>
              </a:ext>
            </a:extLst>
          </p:cNvPr>
          <p:cNvSpPr/>
          <p:nvPr/>
        </p:nvSpPr>
        <p:spPr>
          <a:xfrm>
            <a:off x="3148962" y="3429914"/>
            <a:ext cx="308758" cy="214555"/>
          </a:xfrm>
          <a:prstGeom prst="downArrow">
            <a:avLst>
              <a:gd name="adj1" fmla="val 50000"/>
              <a:gd name="adj2" fmla="val 899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BCE3F6D-5A97-4FAD-8536-4DAF1194A89F}"/>
              </a:ext>
            </a:extLst>
          </p:cNvPr>
          <p:cNvSpPr/>
          <p:nvPr/>
        </p:nvSpPr>
        <p:spPr>
          <a:xfrm>
            <a:off x="6036850" y="4983862"/>
            <a:ext cx="308758" cy="214555"/>
          </a:xfrm>
          <a:prstGeom prst="downArrow">
            <a:avLst>
              <a:gd name="adj1" fmla="val 50000"/>
              <a:gd name="adj2" fmla="val 899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B771537-2CC6-4C96-AB9A-F440710580FD}"/>
              </a:ext>
            </a:extLst>
          </p:cNvPr>
          <p:cNvSpPr/>
          <p:nvPr/>
        </p:nvSpPr>
        <p:spPr>
          <a:xfrm rot="10800000">
            <a:off x="7784510" y="5260059"/>
            <a:ext cx="308758" cy="214555"/>
          </a:xfrm>
          <a:prstGeom prst="downArrow">
            <a:avLst>
              <a:gd name="adj1" fmla="val 50000"/>
              <a:gd name="adj2" fmla="val 89955"/>
            </a:avLst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45236F-BE46-4158-93E0-783A6CE6704D}"/>
              </a:ext>
            </a:extLst>
          </p:cNvPr>
          <p:cNvGrpSpPr/>
          <p:nvPr/>
        </p:nvGrpSpPr>
        <p:grpSpPr>
          <a:xfrm>
            <a:off x="2977284" y="2677816"/>
            <a:ext cx="3118716" cy="2208509"/>
            <a:chOff x="2977284" y="2592091"/>
            <a:chExt cx="3118716" cy="220850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5F5BC19-BC94-48C3-9C2C-7A6E968BA309}"/>
                </a:ext>
              </a:extLst>
            </p:cNvPr>
            <p:cNvGrpSpPr/>
            <p:nvPr/>
          </p:nvGrpSpPr>
          <p:grpSpPr>
            <a:xfrm>
              <a:off x="2977284" y="2592091"/>
              <a:ext cx="3071091" cy="1768686"/>
              <a:chOff x="2567709" y="2592091"/>
              <a:chExt cx="3071091" cy="176868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4CF175-8172-4A7F-BBA1-B57E2F080AA9}"/>
                  </a:ext>
                </a:extLst>
              </p:cNvPr>
              <p:cNvSpPr txBox="1"/>
              <p:nvPr/>
            </p:nvSpPr>
            <p:spPr>
              <a:xfrm>
                <a:off x="3091308" y="2592091"/>
                <a:ext cx="2547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KW" b="1" dirty="0">
                    <a:solidFill>
                      <a:srgbClr val="99FF33"/>
                    </a:solidFill>
                  </a:rPr>
                  <a:t>حسب اتفاق أوبك لخفض الإنتاج</a:t>
                </a:r>
                <a:endParaRPr lang="en-US" b="1" dirty="0">
                  <a:solidFill>
                    <a:srgbClr val="99FF33"/>
                  </a:solidFill>
                </a:endParaRPr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BC62EA77-08E9-4275-811D-CE822D2466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7709" y="2961423"/>
                <a:ext cx="1797345" cy="33041"/>
              </a:xfrm>
              <a:prstGeom prst="straightConnector1">
                <a:avLst/>
              </a:prstGeom>
              <a:ln>
                <a:solidFill>
                  <a:srgbClr val="99FF3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F70CB08-CB0B-4A71-9438-964EE1E3A6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1308" y="2961423"/>
                <a:ext cx="1273746" cy="575768"/>
              </a:xfrm>
              <a:prstGeom prst="straightConnector1">
                <a:avLst/>
              </a:prstGeom>
              <a:ln>
                <a:solidFill>
                  <a:srgbClr val="99FF3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957BB3A-74BF-475E-B355-516A0054B3B7}"/>
                  </a:ext>
                </a:extLst>
              </p:cNvPr>
              <p:cNvCxnSpPr>
                <a:cxnSpLocks/>
                <a:stCxn id="3" idx="2"/>
              </p:cNvCxnSpPr>
              <p:nvPr/>
            </p:nvCxnSpPr>
            <p:spPr>
              <a:xfrm flipH="1">
                <a:off x="3941826" y="2961423"/>
                <a:ext cx="423228" cy="1399354"/>
              </a:xfrm>
              <a:prstGeom prst="straightConnector1">
                <a:avLst/>
              </a:prstGeom>
              <a:ln>
                <a:solidFill>
                  <a:srgbClr val="99FF3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6AACB4D-C08A-445A-BF5F-005E7A5180EA}"/>
                  </a:ext>
                </a:extLst>
              </p:cNvPr>
              <p:cNvCxnSpPr>
                <a:cxnSpLocks/>
                <a:stCxn id="3" idx="2"/>
              </p:cNvCxnSpPr>
              <p:nvPr/>
            </p:nvCxnSpPr>
            <p:spPr>
              <a:xfrm flipH="1">
                <a:off x="3639800" y="2961423"/>
                <a:ext cx="725254" cy="1222555"/>
              </a:xfrm>
              <a:prstGeom prst="straightConnector1">
                <a:avLst/>
              </a:prstGeom>
              <a:ln>
                <a:solidFill>
                  <a:srgbClr val="99FF3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43799CE-457A-4D50-897A-85F4420686C5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4774629" y="2961423"/>
              <a:ext cx="1321371" cy="1839177"/>
            </a:xfrm>
            <a:prstGeom prst="straightConnector1">
              <a:avLst/>
            </a:prstGeom>
            <a:ln>
              <a:solidFill>
                <a:srgbClr val="99FF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54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335</TotalTime>
  <Words>329</Words>
  <Application>Microsoft Office PowerPoint</Application>
  <PresentationFormat>Widescreen</PresentationFormat>
  <Paragraphs>50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Ion</vt:lpstr>
      <vt:lpstr>معدلات إنتاج النفط في العالم</vt:lpstr>
      <vt:lpstr>ملاحظات</vt:lpstr>
      <vt:lpstr>PowerPoint Presentation</vt:lpstr>
      <vt:lpstr>PowerPoint Presentation</vt:lpstr>
      <vt:lpstr>مقارنة إنتاج الدول العربية من النفط بين شهري أيار/مايو، وحزيران/يونيو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oapec 9782</dc:creator>
  <cp:lastModifiedBy>areejm</cp:lastModifiedBy>
  <cp:revision>44</cp:revision>
  <dcterms:created xsi:type="dcterms:W3CDTF">2020-10-05T07:34:17Z</dcterms:created>
  <dcterms:modified xsi:type="dcterms:W3CDTF">2020-10-12T07:09:09Z</dcterms:modified>
</cp:coreProperties>
</file>